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7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5.xml" ContentType="application/vnd.openxmlformats-officedocument.drawingml.chart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9.xml" ContentType="application/vnd.openxmlformats-officedocument.presentationml.notesSlide+xml"/>
  <Override PartName="/ppt/charts/chart16.xml" ContentType="application/vnd.openxmlformats-officedocument.drawingml.chart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charts/chart17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0.xml" ContentType="application/vnd.openxmlformats-officedocument.presentationml.notesSlide+xml"/>
  <Override PartName="/ppt/tags/tag160.xml" ContentType="application/vnd.openxmlformats-officedocument.presentationml.tags+xml"/>
  <Override PartName="/ppt/notesSlides/notesSlide11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charts/chart18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12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charts/chart19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charts/chart20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charts/chart21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charts/chart22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charts/chart23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4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charts/chart25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6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charts/chart27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8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13.xml" ContentType="application/vnd.openxmlformats-officedocument.presentationml.notesSlide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14.xml" ContentType="application/vnd.openxmlformats-officedocument.presentationml.notesSlide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9" r:id="rId1"/>
    <p:sldMasterId id="2147483705" r:id="rId2"/>
    <p:sldMasterId id="2147483740" r:id="rId3"/>
    <p:sldMasterId id="2147483776" r:id="rId4"/>
    <p:sldMasterId id="2147483792" r:id="rId5"/>
    <p:sldMasterId id="2147483815" r:id="rId6"/>
    <p:sldMasterId id="2147483825" r:id="rId7"/>
    <p:sldMasterId id="2147483847" r:id="rId8"/>
    <p:sldMasterId id="2147483853" r:id="rId9"/>
  </p:sldMasterIdLst>
  <p:notesMasterIdLst>
    <p:notesMasterId r:id="rId59"/>
  </p:notesMasterIdLst>
  <p:sldIdLst>
    <p:sldId id="1751" r:id="rId10"/>
    <p:sldId id="1801" r:id="rId11"/>
    <p:sldId id="1974" r:id="rId12"/>
    <p:sldId id="1946" r:id="rId13"/>
    <p:sldId id="1947" r:id="rId14"/>
    <p:sldId id="1948" r:id="rId15"/>
    <p:sldId id="1949" r:id="rId16"/>
    <p:sldId id="1950" r:id="rId17"/>
    <p:sldId id="1822" r:id="rId18"/>
    <p:sldId id="1976" r:id="rId19"/>
    <p:sldId id="1975" r:id="rId20"/>
    <p:sldId id="1820" r:id="rId21"/>
    <p:sldId id="1951" r:id="rId22"/>
    <p:sldId id="1956" r:id="rId23"/>
    <p:sldId id="1952" r:id="rId24"/>
    <p:sldId id="1953" r:id="rId25"/>
    <p:sldId id="1954" r:id="rId26"/>
    <p:sldId id="1955" r:id="rId27"/>
    <p:sldId id="1803" r:id="rId28"/>
    <p:sldId id="1910" r:id="rId29"/>
    <p:sldId id="1977" r:id="rId30"/>
    <p:sldId id="1979" r:id="rId31"/>
    <p:sldId id="1980" r:id="rId32"/>
    <p:sldId id="1981" r:id="rId33"/>
    <p:sldId id="1957" r:id="rId34"/>
    <p:sldId id="1958" r:id="rId35"/>
    <p:sldId id="1959" r:id="rId36"/>
    <p:sldId id="1960" r:id="rId37"/>
    <p:sldId id="1961" r:id="rId38"/>
    <p:sldId id="1978" r:id="rId39"/>
    <p:sldId id="1727" r:id="rId40"/>
    <p:sldId id="1828" r:id="rId41"/>
    <p:sldId id="1883" r:id="rId42"/>
    <p:sldId id="1914" r:id="rId43"/>
    <p:sldId id="1963" r:id="rId44"/>
    <p:sldId id="1964" r:id="rId45"/>
    <p:sldId id="1917" r:id="rId46"/>
    <p:sldId id="1965" r:id="rId47"/>
    <p:sldId id="1966" r:id="rId48"/>
    <p:sldId id="1967" r:id="rId49"/>
    <p:sldId id="1894" r:id="rId50"/>
    <p:sldId id="1895" r:id="rId51"/>
    <p:sldId id="1968" r:id="rId52"/>
    <p:sldId id="1969" r:id="rId53"/>
    <p:sldId id="1970" r:id="rId54"/>
    <p:sldId id="1971" r:id="rId55"/>
    <p:sldId id="1972" r:id="rId56"/>
    <p:sldId id="1973" r:id="rId57"/>
    <p:sldId id="1776" r:id="rId58"/>
  </p:sldIdLst>
  <p:sldSz cx="12192000" cy="6858000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libri Light" panose="020F0302020204030204" pitchFamily="34" charset="0"/>
      <p:regular r:id="rId64"/>
      <p:italic r:id="rId65"/>
    </p:embeddedFont>
  </p:embeddedFontLst>
  <p:custDataLst>
    <p:tags r:id="rId66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0CCCE"/>
    <a:srgbClr val="D31145"/>
    <a:srgbClr val="00FF00"/>
    <a:srgbClr val="993A3A"/>
    <a:srgbClr val="666363"/>
    <a:srgbClr val="305983"/>
    <a:srgbClr val="4CB9FC"/>
    <a:srgbClr val="00B0F0"/>
    <a:srgbClr val="B0C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60" autoAdjust="0"/>
    <p:restoredTop sz="96327" autoAdjust="0"/>
  </p:normalViewPr>
  <p:slideViewPr>
    <p:cSldViewPr snapToGrid="0">
      <p:cViewPr varScale="1">
        <p:scale>
          <a:sx n="107" d="100"/>
          <a:sy n="107" d="100"/>
        </p:scale>
        <p:origin x="348" y="114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11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61" Type="http://schemas.openxmlformats.org/officeDocument/2006/relationships/font" Target="fonts/font2.fntdata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font" Target="fonts/font5.fntdata"/><Relationship Id="rId69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font" Target="fonts/font3.fntdata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15.xlsx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6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7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8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9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0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1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2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3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4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5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6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7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2641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Sheet1!$A$2:$A$228</c:f>
              <c:numCache>
                <c:formatCode>m/d/yyyy</c:formatCode>
                <c:ptCount val="227"/>
                <c:pt idx="0">
                  <c:v>44214</c:v>
                </c:pt>
                <c:pt idx="1">
                  <c:v>44215</c:v>
                </c:pt>
                <c:pt idx="2">
                  <c:v>44216</c:v>
                </c:pt>
                <c:pt idx="3">
                  <c:v>44217</c:v>
                </c:pt>
                <c:pt idx="4">
                  <c:v>44218</c:v>
                </c:pt>
                <c:pt idx="5">
                  <c:v>44219</c:v>
                </c:pt>
                <c:pt idx="6">
                  <c:v>44220</c:v>
                </c:pt>
                <c:pt idx="7">
                  <c:v>44221</c:v>
                </c:pt>
                <c:pt idx="8">
                  <c:v>44222</c:v>
                </c:pt>
                <c:pt idx="9">
                  <c:v>44223</c:v>
                </c:pt>
                <c:pt idx="10">
                  <c:v>44224</c:v>
                </c:pt>
                <c:pt idx="11">
                  <c:v>44225</c:v>
                </c:pt>
                <c:pt idx="12">
                  <c:v>44226</c:v>
                </c:pt>
                <c:pt idx="13">
                  <c:v>44227</c:v>
                </c:pt>
                <c:pt idx="14">
                  <c:v>44228</c:v>
                </c:pt>
                <c:pt idx="15">
                  <c:v>44229</c:v>
                </c:pt>
                <c:pt idx="16">
                  <c:v>44230</c:v>
                </c:pt>
                <c:pt idx="17">
                  <c:v>44231</c:v>
                </c:pt>
                <c:pt idx="18">
                  <c:v>44232</c:v>
                </c:pt>
                <c:pt idx="19">
                  <c:v>44233</c:v>
                </c:pt>
                <c:pt idx="20">
                  <c:v>44234</c:v>
                </c:pt>
                <c:pt idx="21">
                  <c:v>44235</c:v>
                </c:pt>
                <c:pt idx="22">
                  <c:v>44236</c:v>
                </c:pt>
                <c:pt idx="23">
                  <c:v>44237</c:v>
                </c:pt>
                <c:pt idx="24">
                  <c:v>44238</c:v>
                </c:pt>
                <c:pt idx="25">
                  <c:v>44239</c:v>
                </c:pt>
                <c:pt idx="26">
                  <c:v>44240</c:v>
                </c:pt>
                <c:pt idx="27">
                  <c:v>44241</c:v>
                </c:pt>
                <c:pt idx="28">
                  <c:v>44242</c:v>
                </c:pt>
                <c:pt idx="29">
                  <c:v>44243</c:v>
                </c:pt>
                <c:pt idx="30">
                  <c:v>44244</c:v>
                </c:pt>
                <c:pt idx="31">
                  <c:v>44245</c:v>
                </c:pt>
                <c:pt idx="32">
                  <c:v>44246</c:v>
                </c:pt>
                <c:pt idx="33">
                  <c:v>44247</c:v>
                </c:pt>
                <c:pt idx="34">
                  <c:v>44248</c:v>
                </c:pt>
                <c:pt idx="35">
                  <c:v>44249</c:v>
                </c:pt>
                <c:pt idx="36">
                  <c:v>44250</c:v>
                </c:pt>
                <c:pt idx="37">
                  <c:v>44251</c:v>
                </c:pt>
                <c:pt idx="38">
                  <c:v>44252</c:v>
                </c:pt>
                <c:pt idx="39">
                  <c:v>44253</c:v>
                </c:pt>
                <c:pt idx="40">
                  <c:v>44254</c:v>
                </c:pt>
                <c:pt idx="41">
                  <c:v>44255</c:v>
                </c:pt>
                <c:pt idx="42">
                  <c:v>44256</c:v>
                </c:pt>
                <c:pt idx="43">
                  <c:v>44257</c:v>
                </c:pt>
                <c:pt idx="44">
                  <c:v>44258</c:v>
                </c:pt>
                <c:pt idx="45">
                  <c:v>44259</c:v>
                </c:pt>
                <c:pt idx="46">
                  <c:v>44260</c:v>
                </c:pt>
                <c:pt idx="47">
                  <c:v>44261</c:v>
                </c:pt>
                <c:pt idx="48">
                  <c:v>44262</c:v>
                </c:pt>
                <c:pt idx="49">
                  <c:v>44263</c:v>
                </c:pt>
                <c:pt idx="50">
                  <c:v>44264</c:v>
                </c:pt>
                <c:pt idx="51">
                  <c:v>44265</c:v>
                </c:pt>
                <c:pt idx="52">
                  <c:v>44266</c:v>
                </c:pt>
                <c:pt idx="53">
                  <c:v>44267</c:v>
                </c:pt>
                <c:pt idx="54">
                  <c:v>44268</c:v>
                </c:pt>
                <c:pt idx="55">
                  <c:v>44269</c:v>
                </c:pt>
                <c:pt idx="56">
                  <c:v>44270</c:v>
                </c:pt>
                <c:pt idx="57">
                  <c:v>44271</c:v>
                </c:pt>
                <c:pt idx="58">
                  <c:v>44272</c:v>
                </c:pt>
                <c:pt idx="59">
                  <c:v>44273</c:v>
                </c:pt>
                <c:pt idx="60">
                  <c:v>44274</c:v>
                </c:pt>
                <c:pt idx="61">
                  <c:v>44275</c:v>
                </c:pt>
                <c:pt idx="62">
                  <c:v>44276</c:v>
                </c:pt>
                <c:pt idx="63">
                  <c:v>44277</c:v>
                </c:pt>
                <c:pt idx="64">
                  <c:v>44278</c:v>
                </c:pt>
                <c:pt idx="65">
                  <c:v>44279</c:v>
                </c:pt>
                <c:pt idx="66">
                  <c:v>44280</c:v>
                </c:pt>
                <c:pt idx="67">
                  <c:v>44281</c:v>
                </c:pt>
                <c:pt idx="68">
                  <c:v>44282</c:v>
                </c:pt>
                <c:pt idx="69">
                  <c:v>44283</c:v>
                </c:pt>
                <c:pt idx="70">
                  <c:v>44284</c:v>
                </c:pt>
                <c:pt idx="71">
                  <c:v>44285</c:v>
                </c:pt>
                <c:pt idx="72">
                  <c:v>44286</c:v>
                </c:pt>
                <c:pt idx="73">
                  <c:v>44287</c:v>
                </c:pt>
                <c:pt idx="74">
                  <c:v>44288</c:v>
                </c:pt>
                <c:pt idx="75">
                  <c:v>44289</c:v>
                </c:pt>
                <c:pt idx="76">
                  <c:v>44290</c:v>
                </c:pt>
                <c:pt idx="77">
                  <c:v>44291</c:v>
                </c:pt>
                <c:pt idx="78">
                  <c:v>44292</c:v>
                </c:pt>
                <c:pt idx="79">
                  <c:v>44293</c:v>
                </c:pt>
                <c:pt idx="80">
                  <c:v>44294</c:v>
                </c:pt>
                <c:pt idx="81">
                  <c:v>44295</c:v>
                </c:pt>
                <c:pt idx="82">
                  <c:v>44296</c:v>
                </c:pt>
                <c:pt idx="83">
                  <c:v>44297</c:v>
                </c:pt>
                <c:pt idx="84">
                  <c:v>44298</c:v>
                </c:pt>
                <c:pt idx="85">
                  <c:v>44299</c:v>
                </c:pt>
                <c:pt idx="86">
                  <c:v>44300</c:v>
                </c:pt>
                <c:pt idx="87">
                  <c:v>44301</c:v>
                </c:pt>
                <c:pt idx="88">
                  <c:v>44302</c:v>
                </c:pt>
                <c:pt idx="89">
                  <c:v>44303</c:v>
                </c:pt>
                <c:pt idx="90">
                  <c:v>44304</c:v>
                </c:pt>
                <c:pt idx="91">
                  <c:v>44305</c:v>
                </c:pt>
                <c:pt idx="92">
                  <c:v>44306</c:v>
                </c:pt>
                <c:pt idx="93">
                  <c:v>44307</c:v>
                </c:pt>
                <c:pt idx="94">
                  <c:v>44308</c:v>
                </c:pt>
                <c:pt idx="95">
                  <c:v>44309</c:v>
                </c:pt>
                <c:pt idx="96">
                  <c:v>44310</c:v>
                </c:pt>
                <c:pt idx="97">
                  <c:v>44311</c:v>
                </c:pt>
                <c:pt idx="98">
                  <c:v>44312</c:v>
                </c:pt>
                <c:pt idx="99">
                  <c:v>44313</c:v>
                </c:pt>
                <c:pt idx="100">
                  <c:v>44314</c:v>
                </c:pt>
                <c:pt idx="101">
                  <c:v>44315</c:v>
                </c:pt>
                <c:pt idx="102">
                  <c:v>44316</c:v>
                </c:pt>
                <c:pt idx="103">
                  <c:v>44317</c:v>
                </c:pt>
                <c:pt idx="104">
                  <c:v>44318</c:v>
                </c:pt>
                <c:pt idx="105">
                  <c:v>44319</c:v>
                </c:pt>
                <c:pt idx="106">
                  <c:v>44320</c:v>
                </c:pt>
                <c:pt idx="107">
                  <c:v>44321</c:v>
                </c:pt>
                <c:pt idx="108">
                  <c:v>44322</c:v>
                </c:pt>
                <c:pt idx="109">
                  <c:v>44323</c:v>
                </c:pt>
                <c:pt idx="110">
                  <c:v>44324</c:v>
                </c:pt>
                <c:pt idx="111">
                  <c:v>44325</c:v>
                </c:pt>
                <c:pt idx="112">
                  <c:v>44326</c:v>
                </c:pt>
                <c:pt idx="113">
                  <c:v>44327</c:v>
                </c:pt>
                <c:pt idx="114">
                  <c:v>44328</c:v>
                </c:pt>
                <c:pt idx="115">
                  <c:v>44329</c:v>
                </c:pt>
              </c:numCache>
            </c:numRef>
          </c:cat>
          <c:val>
            <c:numRef>
              <c:f>Sheet1!$B$2:$B$228</c:f>
              <c:numCache>
                <c:formatCode>General</c:formatCode>
                <c:ptCount val="227"/>
                <c:pt idx="0">
                  <c:v>7668</c:v>
                </c:pt>
                <c:pt idx="1">
                  <c:v>9610</c:v>
                </c:pt>
                <c:pt idx="2">
                  <c:v>8216</c:v>
                </c:pt>
                <c:pt idx="3">
                  <c:v>7534</c:v>
                </c:pt>
                <c:pt idx="4">
                  <c:v>8468</c:v>
                </c:pt>
                <c:pt idx="5">
                  <c:v>4239</c:v>
                </c:pt>
                <c:pt idx="6">
                  <c:v>2394</c:v>
                </c:pt>
                <c:pt idx="7">
                  <c:v>6974</c:v>
                </c:pt>
                <c:pt idx="8">
                  <c:v>9196</c:v>
                </c:pt>
                <c:pt idx="9">
                  <c:v>8504</c:v>
                </c:pt>
                <c:pt idx="10">
                  <c:v>8010</c:v>
                </c:pt>
                <c:pt idx="11">
                  <c:v>8053</c:v>
                </c:pt>
                <c:pt idx="12">
                  <c:v>4055</c:v>
                </c:pt>
                <c:pt idx="13">
                  <c:v>2573</c:v>
                </c:pt>
                <c:pt idx="14">
                  <c:v>7217</c:v>
                </c:pt>
                <c:pt idx="15">
                  <c:v>9148</c:v>
                </c:pt>
                <c:pt idx="16">
                  <c:v>9667</c:v>
                </c:pt>
                <c:pt idx="17">
                  <c:v>8108</c:v>
                </c:pt>
                <c:pt idx="18">
                  <c:v>8623</c:v>
                </c:pt>
                <c:pt idx="19">
                  <c:v>4820</c:v>
                </c:pt>
                <c:pt idx="20">
                  <c:v>2451</c:v>
                </c:pt>
                <c:pt idx="21">
                  <c:v>7777</c:v>
                </c:pt>
                <c:pt idx="22">
                  <c:v>10283</c:v>
                </c:pt>
                <c:pt idx="23">
                  <c:v>9538</c:v>
                </c:pt>
                <c:pt idx="24">
                  <c:v>9018</c:v>
                </c:pt>
                <c:pt idx="25">
                  <c:v>8830</c:v>
                </c:pt>
                <c:pt idx="26">
                  <c:v>5141</c:v>
                </c:pt>
                <c:pt idx="27">
                  <c:v>2880</c:v>
                </c:pt>
                <c:pt idx="28">
                  <c:v>8905</c:v>
                </c:pt>
                <c:pt idx="29">
                  <c:v>12608</c:v>
                </c:pt>
                <c:pt idx="30">
                  <c:v>10939</c:v>
                </c:pt>
                <c:pt idx="31">
                  <c:v>11704</c:v>
                </c:pt>
                <c:pt idx="32">
                  <c:v>11288</c:v>
                </c:pt>
                <c:pt idx="33">
                  <c:v>6775</c:v>
                </c:pt>
                <c:pt idx="34">
                  <c:v>4068</c:v>
                </c:pt>
                <c:pt idx="35">
                  <c:v>11410</c:v>
                </c:pt>
                <c:pt idx="36">
                  <c:v>15840</c:v>
                </c:pt>
                <c:pt idx="37">
                  <c:v>13796</c:v>
                </c:pt>
                <c:pt idx="38">
                  <c:v>14588</c:v>
                </c:pt>
                <c:pt idx="39">
                  <c:v>14775</c:v>
                </c:pt>
                <c:pt idx="40">
                  <c:v>7824</c:v>
                </c:pt>
                <c:pt idx="41">
                  <c:v>4587</c:v>
                </c:pt>
                <c:pt idx="42">
                  <c:v>12325</c:v>
                </c:pt>
                <c:pt idx="43">
                  <c:v>16779</c:v>
                </c:pt>
                <c:pt idx="44">
                  <c:v>15238</c:v>
                </c:pt>
                <c:pt idx="45">
                  <c:v>14649</c:v>
                </c:pt>
                <c:pt idx="46">
                  <c:v>13169</c:v>
                </c:pt>
                <c:pt idx="47">
                  <c:v>9130</c:v>
                </c:pt>
                <c:pt idx="48">
                  <c:v>3983</c:v>
                </c:pt>
                <c:pt idx="49">
                  <c:v>10653</c:v>
                </c:pt>
                <c:pt idx="50">
                  <c:v>15359</c:v>
                </c:pt>
                <c:pt idx="51">
                  <c:v>14536</c:v>
                </c:pt>
                <c:pt idx="52">
                  <c:v>11245</c:v>
                </c:pt>
                <c:pt idx="53">
                  <c:v>14961</c:v>
                </c:pt>
                <c:pt idx="54">
                  <c:v>6956</c:v>
                </c:pt>
                <c:pt idx="55">
                  <c:v>3332</c:v>
                </c:pt>
                <c:pt idx="56">
                  <c:v>10630</c:v>
                </c:pt>
                <c:pt idx="57">
                  <c:v>14028</c:v>
                </c:pt>
                <c:pt idx="58">
                  <c:v>12028</c:v>
                </c:pt>
                <c:pt idx="59">
                  <c:v>10660</c:v>
                </c:pt>
                <c:pt idx="60">
                  <c:v>9710</c:v>
                </c:pt>
                <c:pt idx="61">
                  <c:v>5466</c:v>
                </c:pt>
                <c:pt idx="62">
                  <c:v>2391</c:v>
                </c:pt>
                <c:pt idx="63">
                  <c:v>8240</c:v>
                </c:pt>
                <c:pt idx="64">
                  <c:v>10968</c:v>
                </c:pt>
                <c:pt idx="65">
                  <c:v>8847</c:v>
                </c:pt>
                <c:pt idx="66">
                  <c:v>7926</c:v>
                </c:pt>
                <c:pt idx="67">
                  <c:v>7712</c:v>
                </c:pt>
                <c:pt idx="68">
                  <c:v>3969</c:v>
                </c:pt>
                <c:pt idx="69">
                  <c:v>1744</c:v>
                </c:pt>
                <c:pt idx="70">
                  <c:v>6935</c:v>
                </c:pt>
                <c:pt idx="71">
                  <c:v>8630</c:v>
                </c:pt>
                <c:pt idx="72">
                  <c:v>7262</c:v>
                </c:pt>
                <c:pt idx="73">
                  <c:v>6245</c:v>
                </c:pt>
                <c:pt idx="74">
                  <c:v>3837</c:v>
                </c:pt>
                <c:pt idx="75">
                  <c:v>2160</c:v>
                </c:pt>
                <c:pt idx="76">
                  <c:v>1925</c:v>
                </c:pt>
                <c:pt idx="77">
                  <c:v>1419</c:v>
                </c:pt>
                <c:pt idx="78">
                  <c:v>5582</c:v>
                </c:pt>
                <c:pt idx="79">
                  <c:v>7052</c:v>
                </c:pt>
                <c:pt idx="80">
                  <c:v>5282</c:v>
                </c:pt>
                <c:pt idx="81">
                  <c:v>4818</c:v>
                </c:pt>
                <c:pt idx="82">
                  <c:v>2204</c:v>
                </c:pt>
                <c:pt idx="83">
                  <c:v>985</c:v>
                </c:pt>
                <c:pt idx="84">
                  <c:v>3868</c:v>
                </c:pt>
                <c:pt idx="85">
                  <c:v>5056</c:v>
                </c:pt>
                <c:pt idx="86">
                  <c:v>3715</c:v>
                </c:pt>
                <c:pt idx="87">
                  <c:v>3263</c:v>
                </c:pt>
                <c:pt idx="88">
                  <c:v>3215</c:v>
                </c:pt>
                <c:pt idx="89">
                  <c:v>1541</c:v>
                </c:pt>
                <c:pt idx="90">
                  <c:v>833</c:v>
                </c:pt>
                <c:pt idx="91">
                  <c:v>3341</c:v>
                </c:pt>
                <c:pt idx="92">
                  <c:v>3815</c:v>
                </c:pt>
                <c:pt idx="93">
                  <c:v>2951</c:v>
                </c:pt>
                <c:pt idx="94">
                  <c:v>2628</c:v>
                </c:pt>
                <c:pt idx="95">
                  <c:v>2601</c:v>
                </c:pt>
                <c:pt idx="96">
                  <c:v>1306</c:v>
                </c:pt>
                <c:pt idx="97">
                  <c:v>825</c:v>
                </c:pt>
                <c:pt idx="98">
                  <c:v>2579</c:v>
                </c:pt>
                <c:pt idx="99">
                  <c:v>3238</c:v>
                </c:pt>
                <c:pt idx="100">
                  <c:v>2487</c:v>
                </c:pt>
                <c:pt idx="101">
                  <c:v>2228</c:v>
                </c:pt>
                <c:pt idx="102">
                  <c:v>2167</c:v>
                </c:pt>
                <c:pt idx="103">
                  <c:v>1171</c:v>
                </c:pt>
                <c:pt idx="104">
                  <c:v>508</c:v>
                </c:pt>
                <c:pt idx="105">
                  <c:v>2217</c:v>
                </c:pt>
                <c:pt idx="106">
                  <c:v>2416</c:v>
                </c:pt>
                <c:pt idx="107">
                  <c:v>1872</c:v>
                </c:pt>
                <c:pt idx="108">
                  <c:v>1572</c:v>
                </c:pt>
                <c:pt idx="109">
                  <c:v>1637</c:v>
                </c:pt>
                <c:pt idx="110">
                  <c:v>724</c:v>
                </c:pt>
                <c:pt idx="111">
                  <c:v>383</c:v>
                </c:pt>
                <c:pt idx="112">
                  <c:v>1546</c:v>
                </c:pt>
                <c:pt idx="113">
                  <c:v>1691</c:v>
                </c:pt>
                <c:pt idx="114">
                  <c:v>1266</c:v>
                </c:pt>
                <c:pt idx="115">
                  <c:v>1218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7F-4BCE-A7C8-6C97C60523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8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8E-4319-A6B1-3BB003D05972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Kraj Vysočina</c:v>
                </c:pt>
                <c:pt idx="4">
                  <c:v>Jihomoravský kraj</c:v>
                </c:pt>
                <c:pt idx="5">
                  <c:v>Ústecký kraj</c:v>
                </c:pt>
                <c:pt idx="6">
                  <c:v>Olomoucký kraj</c:v>
                </c:pt>
                <c:pt idx="7">
                  <c:v>ČR</c:v>
                </c:pt>
                <c:pt idx="8">
                  <c:v>Liberecký kraj</c:v>
                </c:pt>
                <c:pt idx="9">
                  <c:v>Pardubický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71.019911431964005</c:v>
                </c:pt>
                <c:pt idx="1">
                  <c:v>66.505995639817002</c:v>
                </c:pt>
                <c:pt idx="2">
                  <c:v>65.558158134324998</c:v>
                </c:pt>
                <c:pt idx="3">
                  <c:v>54.436260445080002</c:v>
                </c:pt>
                <c:pt idx="4">
                  <c:v>52.119629189333999</c:v>
                </c:pt>
                <c:pt idx="5">
                  <c:v>50.795344943231001</c:v>
                </c:pt>
                <c:pt idx="6">
                  <c:v>47.738223249942003</c:v>
                </c:pt>
                <c:pt idx="7">
                  <c:v>45.244822425285001</c:v>
                </c:pt>
                <c:pt idx="8">
                  <c:v>42.036178233394999</c:v>
                </c:pt>
                <c:pt idx="9">
                  <c:v>36.338877243447001</c:v>
                </c:pt>
                <c:pt idx="10">
                  <c:v>34.692492187036002</c:v>
                </c:pt>
                <c:pt idx="11">
                  <c:v>33.406137741145002</c:v>
                </c:pt>
                <c:pt idx="12">
                  <c:v>24.194599021049001</c:v>
                </c:pt>
                <c:pt idx="13">
                  <c:v>19.774232810907002</c:v>
                </c:pt>
                <c:pt idx="14">
                  <c:v>16.339780284421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8E-4319-A6B1-3BB003D059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Nové případy za 7 dní na 100 000 obyvatel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944-47A1-8932-0F6118E2CB1A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4-47A1-8932-0F6118E2CB1A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44-47A1-8932-0F6118E2CB1A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Prachatice</c:v>
                </c:pt>
                <c:pt idx="1">
                  <c:v>Vsetín</c:v>
                </c:pt>
                <c:pt idx="2">
                  <c:v>Jihlava</c:v>
                </c:pt>
                <c:pt idx="3">
                  <c:v>Český Krumlov</c:v>
                </c:pt>
                <c:pt idx="4">
                  <c:v>Opava</c:v>
                </c:pt>
                <c:pt idx="5">
                  <c:v>České Budějovice</c:v>
                </c:pt>
                <c:pt idx="6">
                  <c:v>Zlín</c:v>
                </c:pt>
                <c:pt idx="7">
                  <c:v>Ostrava-město</c:v>
                </c:pt>
                <c:pt idx="8">
                  <c:v>Kutná Hora</c:v>
                </c:pt>
                <c:pt idx="9">
                  <c:v>Žďár nad Sázavou</c:v>
                </c:pt>
                <c:pt idx="10">
                  <c:v>Třebíč</c:v>
                </c:pt>
                <c:pt idx="11">
                  <c:v>Frýdek-Místek</c:v>
                </c:pt>
                <c:pt idx="12">
                  <c:v>Pelhřimov</c:v>
                </c:pt>
                <c:pt idx="13">
                  <c:v>Havlíčkův Brod</c:v>
                </c:pt>
                <c:pt idx="14">
                  <c:v>Hodonín</c:v>
                </c:pt>
                <c:pt idx="15">
                  <c:v>Znojmo</c:v>
                </c:pt>
                <c:pt idx="16">
                  <c:v>Brno-venkov</c:v>
                </c:pt>
                <c:pt idx="17">
                  <c:v>Šumperk</c:v>
                </c:pt>
                <c:pt idx="18">
                  <c:v>Tábor</c:v>
                </c:pt>
                <c:pt idx="19">
                  <c:v>Most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179.20794029027701</c:v>
                </c:pt>
                <c:pt idx="1">
                  <c:v>163.97693110866601</c:v>
                </c:pt>
                <c:pt idx="2">
                  <c:v>163.640202702702</c:v>
                </c:pt>
                <c:pt idx="3">
                  <c:v>161.448140900195</c:v>
                </c:pt>
                <c:pt idx="4">
                  <c:v>157.58603230229201</c:v>
                </c:pt>
                <c:pt idx="5">
                  <c:v>146.997487309386</c:v>
                </c:pt>
                <c:pt idx="6">
                  <c:v>144.00921658986101</c:v>
                </c:pt>
                <c:pt idx="7">
                  <c:v>138.03013973188101</c:v>
                </c:pt>
                <c:pt idx="8">
                  <c:v>133.66531254095099</c:v>
                </c:pt>
                <c:pt idx="9">
                  <c:v>127.182235185389</c:v>
                </c:pt>
                <c:pt idx="10">
                  <c:v>126.884000833809</c:v>
                </c:pt>
                <c:pt idx="11">
                  <c:v>126.28910418618</c:v>
                </c:pt>
                <c:pt idx="12">
                  <c:v>125.867935489225</c:v>
                </c:pt>
                <c:pt idx="13">
                  <c:v>125.776857058301</c:v>
                </c:pt>
                <c:pt idx="14">
                  <c:v>123.692279648713</c:v>
                </c:pt>
                <c:pt idx="15">
                  <c:v>121.34227250506299</c:v>
                </c:pt>
                <c:pt idx="16">
                  <c:v>118.35260243241</c:v>
                </c:pt>
                <c:pt idx="17">
                  <c:v>113.36450857318999</c:v>
                </c:pt>
                <c:pt idx="18">
                  <c:v>113.22485871294499</c:v>
                </c:pt>
                <c:pt idx="19">
                  <c:v>112.680627045153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Prachatice</c:v>
                </c:pt>
                <c:pt idx="1">
                  <c:v>Vsetín</c:v>
                </c:pt>
                <c:pt idx="2">
                  <c:v>Jihlava</c:v>
                </c:pt>
                <c:pt idx="3">
                  <c:v>Český Krumlov</c:v>
                </c:pt>
                <c:pt idx="4">
                  <c:v>Opava</c:v>
                </c:pt>
                <c:pt idx="5">
                  <c:v>České Budějovice</c:v>
                </c:pt>
                <c:pt idx="6">
                  <c:v>Zlín</c:v>
                </c:pt>
                <c:pt idx="7">
                  <c:v>Ostrava-město</c:v>
                </c:pt>
                <c:pt idx="8">
                  <c:v>Kutná Hora</c:v>
                </c:pt>
                <c:pt idx="9">
                  <c:v>Žďár nad Sázavou</c:v>
                </c:pt>
                <c:pt idx="10">
                  <c:v>Třebíč</c:v>
                </c:pt>
                <c:pt idx="11">
                  <c:v>Frýdek-Místek</c:v>
                </c:pt>
                <c:pt idx="12">
                  <c:v>Pelhřimov</c:v>
                </c:pt>
                <c:pt idx="13">
                  <c:v>Havlíčkův Brod</c:v>
                </c:pt>
                <c:pt idx="14">
                  <c:v>Hodonín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401.74087713424802</c:v>
                </c:pt>
                <c:pt idx="1">
                  <c:v>430.26425513128601</c:v>
                </c:pt>
                <c:pt idx="2">
                  <c:v>551.62584459459401</c:v>
                </c:pt>
                <c:pt idx="3">
                  <c:v>559.36073059360695</c:v>
                </c:pt>
                <c:pt idx="4">
                  <c:v>365.80439989304602</c:v>
                </c:pt>
                <c:pt idx="5">
                  <c:v>595.11093478194505</c:v>
                </c:pt>
                <c:pt idx="6">
                  <c:v>488.58399664851203</c:v>
                </c:pt>
                <c:pt idx="7">
                  <c:v>354.21433118409601</c:v>
                </c:pt>
                <c:pt idx="8">
                  <c:v>459.96592844974401</c:v>
                </c:pt>
                <c:pt idx="9">
                  <c:v>499.40224349462801</c:v>
                </c:pt>
                <c:pt idx="10">
                  <c:v>497.56654612686498</c:v>
                </c:pt>
                <c:pt idx="11">
                  <c:v>440.38082456066701</c:v>
                </c:pt>
                <c:pt idx="12">
                  <c:v>535.28451686077005</c:v>
                </c:pt>
                <c:pt idx="13">
                  <c:v>433.34883524288603</c:v>
                </c:pt>
                <c:pt idx="14">
                  <c:v>491.5140586041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52-401F-B1E0-512B723D069B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Prachatice</c:v>
                </c:pt>
                <c:pt idx="1">
                  <c:v>Vsetín</c:v>
                </c:pt>
                <c:pt idx="2">
                  <c:v>Jihlava</c:v>
                </c:pt>
                <c:pt idx="3">
                  <c:v>Český Krumlov</c:v>
                </c:pt>
                <c:pt idx="4">
                  <c:v>Opava</c:v>
                </c:pt>
                <c:pt idx="5">
                  <c:v>České Budějovice</c:v>
                </c:pt>
                <c:pt idx="6">
                  <c:v>Zlín</c:v>
                </c:pt>
                <c:pt idx="7">
                  <c:v>Ostrava-město</c:v>
                </c:pt>
                <c:pt idx="8">
                  <c:v>Kutná Hora</c:v>
                </c:pt>
                <c:pt idx="9">
                  <c:v>Žďár nad Sázavou</c:v>
                </c:pt>
                <c:pt idx="10">
                  <c:v>Třebíč</c:v>
                </c:pt>
                <c:pt idx="11">
                  <c:v>Frýdek-Místek</c:v>
                </c:pt>
                <c:pt idx="12">
                  <c:v>Pelhřimov</c:v>
                </c:pt>
                <c:pt idx="13">
                  <c:v>Havlíčkův Brod</c:v>
                </c:pt>
                <c:pt idx="14">
                  <c:v>Hodonín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376.13974280706498</c:v>
                </c:pt>
                <c:pt idx="1">
                  <c:v>391.72266875959099</c:v>
                </c:pt>
                <c:pt idx="2">
                  <c:v>405.581362612612</c:v>
                </c:pt>
                <c:pt idx="3">
                  <c:v>415.85127201565501</c:v>
                </c:pt>
                <c:pt idx="4">
                  <c:v>248.61045529278499</c:v>
                </c:pt>
                <c:pt idx="5">
                  <c:v>437.94061098055897</c:v>
                </c:pt>
                <c:pt idx="6">
                  <c:v>408.986175115207</c:v>
                </c:pt>
                <c:pt idx="7">
                  <c:v>312.61620688133797</c:v>
                </c:pt>
                <c:pt idx="8">
                  <c:v>254.22618267592699</c:v>
                </c:pt>
                <c:pt idx="9">
                  <c:v>526.534453667511</c:v>
                </c:pt>
                <c:pt idx="10">
                  <c:v>341.68048795961403</c:v>
                </c:pt>
                <c:pt idx="11">
                  <c:v>338.79032746624898</c:v>
                </c:pt>
                <c:pt idx="12">
                  <c:v>362.38900107886798</c:v>
                </c:pt>
                <c:pt idx="13">
                  <c:v>232.52864330106101</c:v>
                </c:pt>
                <c:pt idx="14">
                  <c:v>343.08332302564298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52-401F-B1E0-512B723D069B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1.5.</c:v>
                </c:pt>
              </c:strCache>
            </c:strRef>
          </c:tx>
          <c:spPr>
            <a:solidFill>
              <a:srgbClr val="8053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Prachatice</c:v>
                </c:pt>
                <c:pt idx="1">
                  <c:v>Vsetín</c:v>
                </c:pt>
                <c:pt idx="2">
                  <c:v>Jihlava</c:v>
                </c:pt>
                <c:pt idx="3">
                  <c:v>Český Krumlov</c:v>
                </c:pt>
                <c:pt idx="4">
                  <c:v>Opava</c:v>
                </c:pt>
                <c:pt idx="5">
                  <c:v>České Budějovice</c:v>
                </c:pt>
                <c:pt idx="6">
                  <c:v>Zlín</c:v>
                </c:pt>
                <c:pt idx="7">
                  <c:v>Ostrava-město</c:v>
                </c:pt>
                <c:pt idx="8">
                  <c:v>Kutná Hora</c:v>
                </c:pt>
                <c:pt idx="9">
                  <c:v>Žďár nad Sázavou</c:v>
                </c:pt>
                <c:pt idx="10">
                  <c:v>Třebíč</c:v>
                </c:pt>
                <c:pt idx="11">
                  <c:v>Frýdek-Místek</c:v>
                </c:pt>
                <c:pt idx="12">
                  <c:v>Pelhřimov</c:v>
                </c:pt>
                <c:pt idx="13">
                  <c:v>Havlíčkův Brod</c:v>
                </c:pt>
                <c:pt idx="14">
                  <c:v>Hodonín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226.47157289430601</c:v>
                </c:pt>
                <c:pt idx="1">
                  <c:v>267.68883625431801</c:v>
                </c:pt>
                <c:pt idx="2">
                  <c:v>215.54757882882799</c:v>
                </c:pt>
                <c:pt idx="3">
                  <c:v>198.95629484670499</c:v>
                </c:pt>
                <c:pt idx="4">
                  <c:v>145.63907678478901</c:v>
                </c:pt>
                <c:pt idx="5">
                  <c:v>236.518448438978</c:v>
                </c:pt>
                <c:pt idx="6">
                  <c:v>262.88227901131103</c:v>
                </c:pt>
                <c:pt idx="7">
                  <c:v>178.99798942399201</c:v>
                </c:pt>
                <c:pt idx="8">
                  <c:v>132.35486830035299</c:v>
                </c:pt>
                <c:pt idx="9">
                  <c:v>223.840733926285</c:v>
                </c:pt>
                <c:pt idx="10">
                  <c:v>163.13657250061101</c:v>
                </c:pt>
                <c:pt idx="11">
                  <c:v>157.51187164180399</c:v>
                </c:pt>
                <c:pt idx="12">
                  <c:v>177.045008160668</c:v>
                </c:pt>
                <c:pt idx="13">
                  <c:v>164.88394706802501</c:v>
                </c:pt>
                <c:pt idx="14">
                  <c:v>174.471215504501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52-401F-B1E0-512B723D069B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Prachatice</c:v>
                </c:pt>
                <c:pt idx="1">
                  <c:v>Vsetín</c:v>
                </c:pt>
                <c:pt idx="2">
                  <c:v>Jihlava</c:v>
                </c:pt>
                <c:pt idx="3">
                  <c:v>Český Krumlov</c:v>
                </c:pt>
                <c:pt idx="4">
                  <c:v>Opava</c:v>
                </c:pt>
                <c:pt idx="5">
                  <c:v>České Budějovice</c:v>
                </c:pt>
                <c:pt idx="6">
                  <c:v>Zlín</c:v>
                </c:pt>
                <c:pt idx="7">
                  <c:v>Ostrava-město</c:v>
                </c:pt>
                <c:pt idx="8">
                  <c:v>Kutná Hora</c:v>
                </c:pt>
                <c:pt idx="9">
                  <c:v>Žďár nad Sázavou</c:v>
                </c:pt>
                <c:pt idx="10">
                  <c:v>Třebíč</c:v>
                </c:pt>
                <c:pt idx="11">
                  <c:v>Frýdek-Místek</c:v>
                </c:pt>
                <c:pt idx="12">
                  <c:v>Pelhřimov</c:v>
                </c:pt>
                <c:pt idx="13">
                  <c:v>Havlíčkův Brod</c:v>
                </c:pt>
                <c:pt idx="14">
                  <c:v>Hodonín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179.20794029027701</c:v>
                </c:pt>
                <c:pt idx="1">
                  <c:v>163.97693110866601</c:v>
                </c:pt>
                <c:pt idx="2">
                  <c:v>163.640202702702</c:v>
                </c:pt>
                <c:pt idx="3">
                  <c:v>161.448140900195</c:v>
                </c:pt>
                <c:pt idx="4">
                  <c:v>157.58603230229201</c:v>
                </c:pt>
                <c:pt idx="5">
                  <c:v>146.997487309386</c:v>
                </c:pt>
                <c:pt idx="6">
                  <c:v>144.00921658986101</c:v>
                </c:pt>
                <c:pt idx="7">
                  <c:v>138.03013973188101</c:v>
                </c:pt>
                <c:pt idx="8">
                  <c:v>133.66531254095099</c:v>
                </c:pt>
                <c:pt idx="9">
                  <c:v>127.182235185389</c:v>
                </c:pt>
                <c:pt idx="10">
                  <c:v>126.884000833809</c:v>
                </c:pt>
                <c:pt idx="11">
                  <c:v>126.28910418618</c:v>
                </c:pt>
                <c:pt idx="12">
                  <c:v>125.867935489225</c:v>
                </c:pt>
                <c:pt idx="13">
                  <c:v>125.776857058301</c:v>
                </c:pt>
                <c:pt idx="14">
                  <c:v>123.692279648713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4D-46FE-A8C4-E5C5B04D22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65+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Sheet1!$A$2:$A$205</c:f>
              <c:numCache>
                <c:formatCode>m/d/yyyy</c:formatCode>
                <c:ptCount val="20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</c:numCache>
            </c:numRef>
          </c:cat>
          <c:val>
            <c:numRef>
              <c:f>Sheet1!$B$2:$B$205</c:f>
              <c:numCache>
                <c:formatCode>General</c:formatCode>
                <c:ptCount val="204"/>
                <c:pt idx="0">
                  <c:v>1202</c:v>
                </c:pt>
                <c:pt idx="1">
                  <c:v>1438</c:v>
                </c:pt>
                <c:pt idx="2">
                  <c:v>1432</c:v>
                </c:pt>
                <c:pt idx="3">
                  <c:v>1328</c:v>
                </c:pt>
                <c:pt idx="4">
                  <c:v>1412</c:v>
                </c:pt>
                <c:pt idx="5">
                  <c:v>771</c:v>
                </c:pt>
                <c:pt idx="6">
                  <c:v>448</c:v>
                </c:pt>
                <c:pt idx="7">
                  <c:v>1122</c:v>
                </c:pt>
                <c:pt idx="8">
                  <c:v>1466</c:v>
                </c:pt>
                <c:pt idx="9">
                  <c:v>1383</c:v>
                </c:pt>
                <c:pt idx="10">
                  <c:v>1387</c:v>
                </c:pt>
                <c:pt idx="11">
                  <c:v>1328</c:v>
                </c:pt>
                <c:pt idx="12">
                  <c:v>728</c:v>
                </c:pt>
                <c:pt idx="13">
                  <c:v>457</c:v>
                </c:pt>
                <c:pt idx="14">
                  <c:v>1302</c:v>
                </c:pt>
                <c:pt idx="15">
                  <c:v>1761</c:v>
                </c:pt>
                <c:pt idx="16">
                  <c:v>1459</c:v>
                </c:pt>
                <c:pt idx="17">
                  <c:v>1600</c:v>
                </c:pt>
                <c:pt idx="18">
                  <c:v>1717</c:v>
                </c:pt>
                <c:pt idx="19">
                  <c:v>945</c:v>
                </c:pt>
                <c:pt idx="20">
                  <c:v>581</c:v>
                </c:pt>
                <c:pt idx="21">
                  <c:v>1632</c:v>
                </c:pt>
                <c:pt idx="22">
                  <c:v>2109</c:v>
                </c:pt>
                <c:pt idx="23">
                  <c:v>1924</c:v>
                </c:pt>
                <c:pt idx="24">
                  <c:v>2007</c:v>
                </c:pt>
                <c:pt idx="25">
                  <c:v>2093</c:v>
                </c:pt>
                <c:pt idx="26">
                  <c:v>1051</c:v>
                </c:pt>
                <c:pt idx="27">
                  <c:v>657</c:v>
                </c:pt>
                <c:pt idx="28">
                  <c:v>1851</c:v>
                </c:pt>
                <c:pt idx="29">
                  <c:v>2399</c:v>
                </c:pt>
                <c:pt idx="30">
                  <c:v>2168</c:v>
                </c:pt>
                <c:pt idx="31">
                  <c:v>2054</c:v>
                </c:pt>
                <c:pt idx="32">
                  <c:v>1877</c:v>
                </c:pt>
                <c:pt idx="33">
                  <c:v>1311</c:v>
                </c:pt>
                <c:pt idx="34">
                  <c:v>645</c:v>
                </c:pt>
                <c:pt idx="35">
                  <c:v>1543</c:v>
                </c:pt>
                <c:pt idx="36">
                  <c:v>1984</c:v>
                </c:pt>
                <c:pt idx="37">
                  <c:v>2017</c:v>
                </c:pt>
                <c:pt idx="38">
                  <c:v>1628</c:v>
                </c:pt>
                <c:pt idx="39">
                  <c:v>2249</c:v>
                </c:pt>
                <c:pt idx="40">
                  <c:v>980</c:v>
                </c:pt>
                <c:pt idx="41">
                  <c:v>542</c:v>
                </c:pt>
                <c:pt idx="42">
                  <c:v>1624</c:v>
                </c:pt>
                <c:pt idx="43">
                  <c:v>2051</c:v>
                </c:pt>
                <c:pt idx="44">
                  <c:v>1787</c:v>
                </c:pt>
                <c:pt idx="45">
                  <c:v>1586</c:v>
                </c:pt>
                <c:pt idx="46">
                  <c:v>1430</c:v>
                </c:pt>
                <c:pt idx="47">
                  <c:v>843</c:v>
                </c:pt>
                <c:pt idx="48">
                  <c:v>440</c:v>
                </c:pt>
                <c:pt idx="49">
                  <c:v>1211</c:v>
                </c:pt>
                <c:pt idx="50">
                  <c:v>1622</c:v>
                </c:pt>
                <c:pt idx="51">
                  <c:v>1319</c:v>
                </c:pt>
                <c:pt idx="52">
                  <c:v>1288</c:v>
                </c:pt>
                <c:pt idx="53">
                  <c:v>1176</c:v>
                </c:pt>
                <c:pt idx="54">
                  <c:v>641</c:v>
                </c:pt>
                <c:pt idx="55">
                  <c:v>326</c:v>
                </c:pt>
                <c:pt idx="56">
                  <c:v>1117</c:v>
                </c:pt>
                <c:pt idx="57">
                  <c:v>1294</c:v>
                </c:pt>
                <c:pt idx="58">
                  <c:v>1193</c:v>
                </c:pt>
                <c:pt idx="59">
                  <c:v>989</c:v>
                </c:pt>
                <c:pt idx="60">
                  <c:v>550</c:v>
                </c:pt>
                <c:pt idx="61">
                  <c:v>377</c:v>
                </c:pt>
                <c:pt idx="62">
                  <c:v>327</c:v>
                </c:pt>
                <c:pt idx="63">
                  <c:v>290</c:v>
                </c:pt>
                <c:pt idx="64">
                  <c:v>816</c:v>
                </c:pt>
                <c:pt idx="65">
                  <c:v>980</c:v>
                </c:pt>
                <c:pt idx="66">
                  <c:v>782</c:v>
                </c:pt>
                <c:pt idx="67">
                  <c:v>716</c:v>
                </c:pt>
                <c:pt idx="68">
                  <c:v>363</c:v>
                </c:pt>
                <c:pt idx="69">
                  <c:v>202</c:v>
                </c:pt>
                <c:pt idx="70">
                  <c:v>578</c:v>
                </c:pt>
                <c:pt idx="71">
                  <c:v>691</c:v>
                </c:pt>
                <c:pt idx="72">
                  <c:v>581</c:v>
                </c:pt>
                <c:pt idx="73">
                  <c:v>468</c:v>
                </c:pt>
                <c:pt idx="74">
                  <c:v>512</c:v>
                </c:pt>
                <c:pt idx="75">
                  <c:v>245</c:v>
                </c:pt>
                <c:pt idx="76">
                  <c:v>144</c:v>
                </c:pt>
                <c:pt idx="77">
                  <c:v>469</c:v>
                </c:pt>
                <c:pt idx="78">
                  <c:v>490</c:v>
                </c:pt>
                <c:pt idx="79">
                  <c:v>412</c:v>
                </c:pt>
                <c:pt idx="80">
                  <c:v>400</c:v>
                </c:pt>
                <c:pt idx="81">
                  <c:v>335</c:v>
                </c:pt>
                <c:pt idx="82">
                  <c:v>156</c:v>
                </c:pt>
                <c:pt idx="83">
                  <c:v>120</c:v>
                </c:pt>
                <c:pt idx="84">
                  <c:v>371</c:v>
                </c:pt>
                <c:pt idx="85">
                  <c:v>384</c:v>
                </c:pt>
                <c:pt idx="86">
                  <c:v>330</c:v>
                </c:pt>
                <c:pt idx="87">
                  <c:v>302</c:v>
                </c:pt>
                <c:pt idx="88">
                  <c:v>304</c:v>
                </c:pt>
                <c:pt idx="89">
                  <c:v>172</c:v>
                </c:pt>
                <c:pt idx="90">
                  <c:v>86</c:v>
                </c:pt>
                <c:pt idx="91">
                  <c:v>299</c:v>
                </c:pt>
                <c:pt idx="92">
                  <c:v>310</c:v>
                </c:pt>
                <c:pt idx="93">
                  <c:v>251</c:v>
                </c:pt>
                <c:pt idx="94">
                  <c:v>223</c:v>
                </c:pt>
                <c:pt idx="95">
                  <c:v>179</c:v>
                </c:pt>
                <c:pt idx="96">
                  <c:v>92</c:v>
                </c:pt>
                <c:pt idx="97">
                  <c:v>56</c:v>
                </c:pt>
                <c:pt idx="98">
                  <c:v>214</c:v>
                </c:pt>
                <c:pt idx="99">
                  <c:v>184</c:v>
                </c:pt>
                <c:pt idx="100">
                  <c:v>134</c:v>
                </c:pt>
                <c:pt idx="101">
                  <c:v>154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88-4A9A-8B1A-441F8AC9E9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45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75+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Sheet1!$A$2:$A$205</c:f>
              <c:numCache>
                <c:formatCode>m/d/yyyy</c:formatCode>
                <c:ptCount val="20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</c:numCache>
            </c:numRef>
          </c:cat>
          <c:val>
            <c:numRef>
              <c:f>Sheet1!$B$2:$B$205</c:f>
              <c:numCache>
                <c:formatCode>General</c:formatCode>
                <c:ptCount val="204"/>
                <c:pt idx="0">
                  <c:v>522</c:v>
                </c:pt>
                <c:pt idx="1">
                  <c:v>627</c:v>
                </c:pt>
                <c:pt idx="2">
                  <c:v>615</c:v>
                </c:pt>
                <c:pt idx="3">
                  <c:v>605</c:v>
                </c:pt>
                <c:pt idx="4">
                  <c:v>608</c:v>
                </c:pt>
                <c:pt idx="5">
                  <c:v>359</c:v>
                </c:pt>
                <c:pt idx="6">
                  <c:v>210</c:v>
                </c:pt>
                <c:pt idx="7">
                  <c:v>455</c:v>
                </c:pt>
                <c:pt idx="8">
                  <c:v>657</c:v>
                </c:pt>
                <c:pt idx="9">
                  <c:v>553</c:v>
                </c:pt>
                <c:pt idx="10">
                  <c:v>580</c:v>
                </c:pt>
                <c:pt idx="11">
                  <c:v>566</c:v>
                </c:pt>
                <c:pt idx="12">
                  <c:v>293</c:v>
                </c:pt>
                <c:pt idx="13">
                  <c:v>208</c:v>
                </c:pt>
                <c:pt idx="14">
                  <c:v>556</c:v>
                </c:pt>
                <c:pt idx="15">
                  <c:v>719</c:v>
                </c:pt>
                <c:pt idx="16">
                  <c:v>601</c:v>
                </c:pt>
                <c:pt idx="17">
                  <c:v>646</c:v>
                </c:pt>
                <c:pt idx="18">
                  <c:v>741</c:v>
                </c:pt>
                <c:pt idx="19">
                  <c:v>378</c:v>
                </c:pt>
                <c:pt idx="20">
                  <c:v>285</c:v>
                </c:pt>
                <c:pt idx="21">
                  <c:v>697</c:v>
                </c:pt>
                <c:pt idx="22">
                  <c:v>847</c:v>
                </c:pt>
                <c:pt idx="23">
                  <c:v>752</c:v>
                </c:pt>
                <c:pt idx="24">
                  <c:v>807</c:v>
                </c:pt>
                <c:pt idx="25">
                  <c:v>810</c:v>
                </c:pt>
                <c:pt idx="26">
                  <c:v>409</c:v>
                </c:pt>
                <c:pt idx="27">
                  <c:v>283</c:v>
                </c:pt>
                <c:pt idx="28">
                  <c:v>773</c:v>
                </c:pt>
                <c:pt idx="29">
                  <c:v>917</c:v>
                </c:pt>
                <c:pt idx="30">
                  <c:v>853</c:v>
                </c:pt>
                <c:pt idx="31">
                  <c:v>747</c:v>
                </c:pt>
                <c:pt idx="32">
                  <c:v>713</c:v>
                </c:pt>
                <c:pt idx="33">
                  <c:v>532</c:v>
                </c:pt>
                <c:pt idx="34">
                  <c:v>294</c:v>
                </c:pt>
                <c:pt idx="35">
                  <c:v>586</c:v>
                </c:pt>
                <c:pt idx="36">
                  <c:v>737</c:v>
                </c:pt>
                <c:pt idx="37">
                  <c:v>752</c:v>
                </c:pt>
                <c:pt idx="38">
                  <c:v>640</c:v>
                </c:pt>
                <c:pt idx="39">
                  <c:v>854</c:v>
                </c:pt>
                <c:pt idx="40">
                  <c:v>373</c:v>
                </c:pt>
                <c:pt idx="41">
                  <c:v>220</c:v>
                </c:pt>
                <c:pt idx="42">
                  <c:v>663</c:v>
                </c:pt>
                <c:pt idx="43">
                  <c:v>766</c:v>
                </c:pt>
                <c:pt idx="44">
                  <c:v>673</c:v>
                </c:pt>
                <c:pt idx="45">
                  <c:v>601</c:v>
                </c:pt>
                <c:pt idx="46">
                  <c:v>526</c:v>
                </c:pt>
                <c:pt idx="47">
                  <c:v>352</c:v>
                </c:pt>
                <c:pt idx="48">
                  <c:v>193</c:v>
                </c:pt>
                <c:pt idx="49">
                  <c:v>462</c:v>
                </c:pt>
                <c:pt idx="50">
                  <c:v>618</c:v>
                </c:pt>
                <c:pt idx="51">
                  <c:v>486</c:v>
                </c:pt>
                <c:pt idx="52">
                  <c:v>482</c:v>
                </c:pt>
                <c:pt idx="53">
                  <c:v>439</c:v>
                </c:pt>
                <c:pt idx="54">
                  <c:v>267</c:v>
                </c:pt>
                <c:pt idx="55">
                  <c:v>132</c:v>
                </c:pt>
                <c:pt idx="56">
                  <c:v>427</c:v>
                </c:pt>
                <c:pt idx="57">
                  <c:v>468</c:v>
                </c:pt>
                <c:pt idx="58">
                  <c:v>430</c:v>
                </c:pt>
                <c:pt idx="59">
                  <c:v>360</c:v>
                </c:pt>
                <c:pt idx="60">
                  <c:v>216</c:v>
                </c:pt>
                <c:pt idx="61">
                  <c:v>151</c:v>
                </c:pt>
                <c:pt idx="62">
                  <c:v>150</c:v>
                </c:pt>
                <c:pt idx="63">
                  <c:v>129</c:v>
                </c:pt>
                <c:pt idx="64">
                  <c:v>305</c:v>
                </c:pt>
                <c:pt idx="65">
                  <c:v>307</c:v>
                </c:pt>
                <c:pt idx="66">
                  <c:v>278</c:v>
                </c:pt>
                <c:pt idx="67">
                  <c:v>274</c:v>
                </c:pt>
                <c:pt idx="68">
                  <c:v>131</c:v>
                </c:pt>
                <c:pt idx="69">
                  <c:v>81</c:v>
                </c:pt>
                <c:pt idx="70">
                  <c:v>215</c:v>
                </c:pt>
                <c:pt idx="71">
                  <c:v>245</c:v>
                </c:pt>
                <c:pt idx="72">
                  <c:v>233</c:v>
                </c:pt>
                <c:pt idx="73">
                  <c:v>195</c:v>
                </c:pt>
                <c:pt idx="74">
                  <c:v>193</c:v>
                </c:pt>
                <c:pt idx="75">
                  <c:v>90</c:v>
                </c:pt>
                <c:pt idx="76">
                  <c:v>64</c:v>
                </c:pt>
                <c:pt idx="77">
                  <c:v>170</c:v>
                </c:pt>
                <c:pt idx="78">
                  <c:v>169</c:v>
                </c:pt>
                <c:pt idx="79">
                  <c:v>145</c:v>
                </c:pt>
                <c:pt idx="80">
                  <c:v>148</c:v>
                </c:pt>
                <c:pt idx="81">
                  <c:v>100</c:v>
                </c:pt>
                <c:pt idx="82">
                  <c:v>53</c:v>
                </c:pt>
                <c:pt idx="83">
                  <c:v>48</c:v>
                </c:pt>
                <c:pt idx="84">
                  <c:v>137</c:v>
                </c:pt>
                <c:pt idx="85">
                  <c:v>145</c:v>
                </c:pt>
                <c:pt idx="86">
                  <c:v>108</c:v>
                </c:pt>
                <c:pt idx="87">
                  <c:v>91</c:v>
                </c:pt>
                <c:pt idx="88">
                  <c:v>101</c:v>
                </c:pt>
                <c:pt idx="89">
                  <c:v>65</c:v>
                </c:pt>
                <c:pt idx="90">
                  <c:v>38</c:v>
                </c:pt>
                <c:pt idx="91">
                  <c:v>89</c:v>
                </c:pt>
                <c:pt idx="92">
                  <c:v>93</c:v>
                </c:pt>
                <c:pt idx="93">
                  <c:v>84</c:v>
                </c:pt>
                <c:pt idx="94">
                  <c:v>79</c:v>
                </c:pt>
                <c:pt idx="95">
                  <c:v>59</c:v>
                </c:pt>
                <c:pt idx="96">
                  <c:v>32</c:v>
                </c:pt>
                <c:pt idx="97">
                  <c:v>22</c:v>
                </c:pt>
                <c:pt idx="98">
                  <c:v>84</c:v>
                </c:pt>
                <c:pt idx="99">
                  <c:v>59</c:v>
                </c:pt>
                <c:pt idx="100">
                  <c:v>39</c:v>
                </c:pt>
                <c:pt idx="10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87-4839-A876-AF91AFDC2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2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Počet hospitalizací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Sheet1!$B$7:$CU$7</c:f>
              <c:numCache>
                <c:formatCode>General</c:formatCode>
                <c:ptCount val="98"/>
                <c:pt idx="0">
                  <c:v>7199</c:v>
                </c:pt>
                <c:pt idx="1">
                  <c:v>6372</c:v>
                </c:pt>
                <c:pt idx="2">
                  <c:v>6224</c:v>
                </c:pt>
                <c:pt idx="3">
                  <c:v>6319</c:v>
                </c:pt>
                <c:pt idx="4">
                  <c:v>6386</c:v>
                </c:pt>
                <c:pt idx="5">
                  <c:v>7061</c:v>
                </c:pt>
                <c:pt idx="6">
                  <c:v>6706</c:v>
                </c:pt>
                <c:pt idx="7">
                  <c:v>6230</c:v>
                </c:pt>
                <c:pt idx="8">
                  <c:v>5915</c:v>
                </c:pt>
                <c:pt idx="9">
                  <c:v>5279</c:v>
                </c:pt>
                <c:pt idx="10">
                  <c:v>5233</c:v>
                </c:pt>
                <c:pt idx="11">
                  <c:v>5526</c:v>
                </c:pt>
                <c:pt idx="12">
                  <c:v>5221</c:v>
                </c:pt>
                <c:pt idx="13">
                  <c:v>4919</c:v>
                </c:pt>
                <c:pt idx="14">
                  <c:v>4661</c:v>
                </c:pt>
                <c:pt idx="15">
                  <c:v>4416</c:v>
                </c:pt>
                <c:pt idx="16">
                  <c:v>4018</c:v>
                </c:pt>
                <c:pt idx="17">
                  <c:v>4026</c:v>
                </c:pt>
                <c:pt idx="18">
                  <c:v>4298</c:v>
                </c:pt>
                <c:pt idx="19">
                  <c:v>4130</c:v>
                </c:pt>
                <c:pt idx="20">
                  <c:v>3970</c:v>
                </c:pt>
                <c:pt idx="21">
                  <c:v>3736</c:v>
                </c:pt>
                <c:pt idx="22">
                  <c:v>3524</c:v>
                </c:pt>
                <c:pt idx="23">
                  <c:v>3175</c:v>
                </c:pt>
                <c:pt idx="24">
                  <c:v>3174</c:v>
                </c:pt>
                <c:pt idx="25">
                  <c:v>3324</c:v>
                </c:pt>
                <c:pt idx="26">
                  <c:v>3157</c:v>
                </c:pt>
                <c:pt idx="27">
                  <c:v>3011</c:v>
                </c:pt>
                <c:pt idx="28">
                  <c:v>2846</c:v>
                </c:pt>
                <c:pt idx="29">
                  <c:v>2684</c:v>
                </c:pt>
                <c:pt idx="30">
                  <c:v>2482</c:v>
                </c:pt>
                <c:pt idx="31">
                  <c:v>2510</c:v>
                </c:pt>
                <c:pt idx="32">
                  <c:v>2705</c:v>
                </c:pt>
                <c:pt idx="33">
                  <c:v>2552</c:v>
                </c:pt>
                <c:pt idx="34">
                  <c:v>2374</c:v>
                </c:pt>
                <c:pt idx="35">
                  <c:v>2233</c:v>
                </c:pt>
                <c:pt idx="36">
                  <c:v>2134</c:v>
                </c:pt>
                <c:pt idx="37">
                  <c:v>1896</c:v>
                </c:pt>
                <c:pt idx="38">
                  <c:v>1877</c:v>
                </c:pt>
                <c:pt idx="39">
                  <c:v>1987</c:v>
                </c:pt>
                <c:pt idx="40">
                  <c:v>1824</c:v>
                </c:pt>
                <c:pt idx="41">
                  <c:v>1713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F8-4AB8-A8EE-CBCC174D4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0,75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Sheet1!$B$2:$CU$2</c:f>
              <c:numCache>
                <c:formatCode>General</c:formatCode>
                <c:ptCount val="98"/>
                <c:pt idx="26">
                  <c:v>3204.5717560709104</c:v>
                </c:pt>
                <c:pt idx="27">
                  <c:v>3077.2196704219209</c:v>
                </c:pt>
                <c:pt idx="28">
                  <c:v>2955.5862714490099</c:v>
                </c:pt>
                <c:pt idx="29">
                  <c:v>2839.9348319144869</c:v>
                </c:pt>
                <c:pt idx="30">
                  <c:v>2732.10346607876</c:v>
                </c:pt>
                <c:pt idx="31">
                  <c:v>2633.35246177112</c:v>
                </c:pt>
                <c:pt idx="32">
                  <c:v>2540.551752215013</c:v>
                </c:pt>
                <c:pt idx="33">
                  <c:v>2449.1740378228578</c:v>
                </c:pt>
                <c:pt idx="34">
                  <c:v>2360.1849273521534</c:v>
                </c:pt>
                <c:pt idx="35">
                  <c:v>2275.2511719849117</c:v>
                </c:pt>
                <c:pt idx="36">
                  <c:v>2194.258388786292</c:v>
                </c:pt>
                <c:pt idx="37">
                  <c:v>2116.6627351154493</c:v>
                </c:pt>
                <c:pt idx="38">
                  <c:v>2042.9515595872015</c:v>
                </c:pt>
                <c:pt idx="39">
                  <c:v>1970.2953493518871</c:v>
                </c:pt>
                <c:pt idx="40">
                  <c:v>1897.0634869541934</c:v>
                </c:pt>
                <c:pt idx="41">
                  <c:v>1824.9247351924553</c:v>
                </c:pt>
                <c:pt idx="42">
                  <c:v>1754.7907487117839</c:v>
                </c:pt>
                <c:pt idx="43">
                  <c:v>1686.7083421517348</c:v>
                </c:pt>
                <c:pt idx="44">
                  <c:v>1620.6067054011924</c:v>
                </c:pt>
                <c:pt idx="45">
                  <c:v>1556.6621162826546</c:v>
                </c:pt>
                <c:pt idx="46">
                  <c:v>1494.0355870645158</c:v>
                </c:pt>
                <c:pt idx="47">
                  <c:v>1432.9246088612665</c:v>
                </c:pt>
                <c:pt idx="48">
                  <c:v>1373.8119577159287</c:v>
                </c:pt>
                <c:pt idx="49">
                  <c:v>1316.4471877094436</c:v>
                </c:pt>
                <c:pt idx="50">
                  <c:v>1260.9891522588109</c:v>
                </c:pt>
                <c:pt idx="51">
                  <c:v>1207.6336791951915</c:v>
                </c:pt>
                <c:pt idx="52">
                  <c:v>1156.3238758190832</c:v>
                </c:pt>
                <c:pt idx="53">
                  <c:v>1106.897264268491</c:v>
                </c:pt>
                <c:pt idx="54">
                  <c:v>1059.4860803266899</c:v>
                </c:pt>
                <c:pt idx="55">
                  <c:v>1013.9991227779407</c:v>
                </c:pt>
                <c:pt idx="56">
                  <c:v>970.44271130353286</c:v>
                </c:pt>
                <c:pt idx="57">
                  <c:v>928.65860034034324</c:v>
                </c:pt>
                <c:pt idx="58">
                  <c:v>888.69556964238325</c:v>
                </c:pt>
                <c:pt idx="59">
                  <c:v>850.74224116889354</c:v>
                </c:pt>
                <c:pt idx="60">
                  <c:v>814.52164048195823</c:v>
                </c:pt>
                <c:pt idx="61">
                  <c:v>779.76409245229718</c:v>
                </c:pt>
                <c:pt idx="62">
                  <c:v>746.72517186793277</c:v>
                </c:pt>
                <c:pt idx="63">
                  <c:v>715.21053311977357</c:v>
                </c:pt>
                <c:pt idx="64">
                  <c:v>685.17667078848353</c:v>
                </c:pt>
                <c:pt idx="65">
                  <c:v>656.62836264349608</c:v>
                </c:pt>
                <c:pt idx="66">
                  <c:v>629.4335894849778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F8-4AB8-A8EE-CBCC174D4D3C}"/>
            </c:ext>
          </c:extLst>
        </c:ser>
        <c:ser>
          <c:idx val="2"/>
          <c:order val="1"/>
          <c:tx>
            <c:v>R = 0,85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Sheet1!$B$3:$CU$3</c:f>
              <c:numCache>
                <c:formatCode>General</c:formatCode>
                <c:ptCount val="98"/>
                <c:pt idx="26">
                  <c:v>3209.6219140195108</c:v>
                </c:pt>
                <c:pt idx="27">
                  <c:v>3091.0085414869964</c:v>
                </c:pt>
                <c:pt idx="28">
                  <c:v>2980.3540818820456</c:v>
                </c:pt>
                <c:pt idx="29">
                  <c:v>2876.961611497285</c:v>
                </c:pt>
                <c:pt idx="30">
                  <c:v>2783.0502642964243</c:v>
                </c:pt>
                <c:pt idx="31">
                  <c:v>2700.194568717438</c:v>
                </c:pt>
                <c:pt idx="32">
                  <c:v>2625.4197349263577</c:v>
                </c:pt>
                <c:pt idx="33">
                  <c:v>2554.201613979154</c:v>
                </c:pt>
                <c:pt idx="34">
                  <c:v>2486.5611454413179</c:v>
                </c:pt>
                <c:pt idx="35">
                  <c:v>2423.635294254158</c:v>
                </c:pt>
                <c:pt idx="36">
                  <c:v>2365.0519789864557</c:v>
                </c:pt>
                <c:pt idx="37">
                  <c:v>2310.3286390309413</c:v>
                </c:pt>
                <c:pt idx="38">
                  <c:v>2259.806093292555</c:v>
                </c:pt>
                <c:pt idx="39">
                  <c:v>2210.378852520163</c:v>
                </c:pt>
                <c:pt idx="40">
                  <c:v>2159.9943519202479</c:v>
                </c:pt>
                <c:pt idx="41">
                  <c:v>2109.9356679179787</c:v>
                </c:pt>
                <c:pt idx="42">
                  <c:v>2061.0538128697203</c:v>
                </c:pt>
                <c:pt idx="43">
                  <c:v>2013.3633653622264</c:v>
                </c:pt>
                <c:pt idx="44">
                  <c:v>1966.7121158292848</c:v>
                </c:pt>
                <c:pt idx="45">
                  <c:v>1921.1651402162188</c:v>
                </c:pt>
                <c:pt idx="46">
                  <c:v>1875.8471115395973</c:v>
                </c:pt>
                <c:pt idx="47">
                  <c:v>1830.8607353075622</c:v>
                </c:pt>
                <c:pt idx="48">
                  <c:v>1786.5672728670565</c:v>
                </c:pt>
                <c:pt idx="49">
                  <c:v>1742.8303399110137</c:v>
                </c:pt>
                <c:pt idx="50">
                  <c:v>1699.7785478348289</c:v>
                </c:pt>
                <c:pt idx="51">
                  <c:v>1657.6556533002299</c:v>
                </c:pt>
                <c:pt idx="52">
                  <c:v>1616.4169974469728</c:v>
                </c:pt>
                <c:pt idx="53">
                  <c:v>1575.915798128605</c:v>
                </c:pt>
                <c:pt idx="54">
                  <c:v>1536.3076941536942</c:v>
                </c:pt>
                <c:pt idx="55">
                  <c:v>1497.5676615609304</c:v>
                </c:pt>
                <c:pt idx="56">
                  <c:v>1459.744861688373</c:v>
                </c:pt>
                <c:pt idx="57">
                  <c:v>1422.7463503281542</c:v>
                </c:pt>
                <c:pt idx="58">
                  <c:v>1386.6489185797407</c:v>
                </c:pt>
                <c:pt idx="59">
                  <c:v>1351.7030146734514</c:v>
                </c:pt>
                <c:pt idx="60">
                  <c:v>1317.6626693873991</c:v>
                </c:pt>
                <c:pt idx="61">
                  <c:v>1284.3528369796909</c:v>
                </c:pt>
                <c:pt idx="62">
                  <c:v>1252.0197462564288</c:v>
                </c:pt>
                <c:pt idx="63">
                  <c:v>1220.554297300476</c:v>
                </c:pt>
                <c:pt idx="64">
                  <c:v>1189.9375680249441</c:v>
                </c:pt>
                <c:pt idx="65">
                  <c:v>1160.2231175764221</c:v>
                </c:pt>
                <c:pt idx="66">
                  <c:v>1131.2908600214096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8F8-4AB8-A8EE-CBCC174D4D3C}"/>
            </c:ext>
          </c:extLst>
        </c:ser>
        <c:ser>
          <c:idx val="1"/>
          <c:order val="2"/>
          <c:tx>
            <c:v>R = 0,95</c:v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Sheet1!$B$4:$CU$4</c:f>
              <c:numCache>
                <c:formatCode>General</c:formatCode>
                <c:ptCount val="98"/>
                <c:pt idx="26">
                  <c:v>3214.6338131957727</c:v>
                </c:pt>
                <c:pt idx="27">
                  <c:v>3104.7520786012524</c:v>
                </c:pt>
                <c:pt idx="28">
                  <c:v>3005.0747498697197</c:v>
                </c:pt>
                <c:pt idx="29">
                  <c:v>2913.9401352291175</c:v>
                </c:pt>
                <c:pt idx="30">
                  <c:v>2834.1775003189969</c:v>
                </c:pt>
                <c:pt idx="31">
                  <c:v>2767.8711607479554</c:v>
                </c:pt>
                <c:pt idx="32">
                  <c:v>2712.3553903458114</c:v>
                </c:pt>
                <c:pt idx="33">
                  <c:v>2663.1450237682957</c:v>
                </c:pt>
                <c:pt idx="34">
                  <c:v>2619.2169341146027</c:v>
                </c:pt>
                <c:pt idx="35">
                  <c:v>2581.1281385232473</c:v>
                </c:pt>
                <c:pt idx="36">
                  <c:v>2548.472863850302</c:v>
                </c:pt>
                <c:pt idx="37">
                  <c:v>2521.020149201373</c:v>
                </c:pt>
                <c:pt idx="38">
                  <c:v>2498.9119198215394</c:v>
                </c:pt>
                <c:pt idx="39">
                  <c:v>2478.7040070055532</c:v>
                </c:pt>
                <c:pt idx="40">
                  <c:v>2458.0042982679274</c:v>
                </c:pt>
                <c:pt idx="41">
                  <c:v>2437.6617274036662</c:v>
                </c:pt>
                <c:pt idx="42">
                  <c:v>2418.3563774076738</c:v>
                </c:pt>
                <c:pt idx="43">
                  <c:v>2400.1756590679183</c:v>
                </c:pt>
                <c:pt idx="44">
                  <c:v>2382.9820861626063</c:v>
                </c:pt>
                <c:pt idx="45">
                  <c:v>2366.6273779137337</c:v>
                </c:pt>
                <c:pt idx="46">
                  <c:v>2349.9490839422606</c:v>
                </c:pt>
                <c:pt idx="47">
                  <c:v>2332.9451007056923</c:v>
                </c:pt>
                <c:pt idx="48">
                  <c:v>2316.0028950792648</c:v>
                </c:pt>
                <c:pt idx="49">
                  <c:v>2298.9003343999448</c:v>
                </c:pt>
                <c:pt idx="50">
                  <c:v>2281.8183226421729</c:v>
                </c:pt>
                <c:pt idx="51">
                  <c:v>2264.9054385746849</c:v>
                </c:pt>
                <c:pt idx="52">
                  <c:v>2248.0974333529884</c:v>
                </c:pt>
                <c:pt idx="53">
                  <c:v>2231.1865007900933</c:v>
                </c:pt>
                <c:pt idx="54">
                  <c:v>2214.3112420866032</c:v>
                </c:pt>
                <c:pt idx="55">
                  <c:v>2197.5517515094912</c:v>
                </c:pt>
                <c:pt idx="56">
                  <c:v>2180.9052104322154</c:v>
                </c:pt>
                <c:pt idx="57">
                  <c:v>2164.2673000043969</c:v>
                </c:pt>
                <c:pt idx="58">
                  <c:v>2147.7793628361055</c:v>
                </c:pt>
                <c:pt idx="59">
                  <c:v>2131.5843795711021</c:v>
                </c:pt>
                <c:pt idx="60">
                  <c:v>2115.536709809784</c:v>
                </c:pt>
                <c:pt idx="61">
                  <c:v>2099.4441694610086</c:v>
                </c:pt>
                <c:pt idx="62">
                  <c:v>2083.5851455955426</c:v>
                </c:pt>
                <c:pt idx="63">
                  <c:v>2067.8526586727457</c:v>
                </c:pt>
                <c:pt idx="64">
                  <c:v>2052.2294007331852</c:v>
                </c:pt>
                <c:pt idx="65">
                  <c:v>2036.843996821548</c:v>
                </c:pt>
                <c:pt idx="66">
                  <c:v>2021.5495141019549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8F8-4AB8-A8EE-CBCC174D4D3C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Sheet1!$B$6:$CU$6</c:f>
              <c:numCache>
                <c:formatCode>General</c:formatCode>
                <c:ptCount val="98"/>
                <c:pt idx="0">
                  <c:v>9464</c:v>
                </c:pt>
                <c:pt idx="1">
                  <c:v>9464</c:v>
                </c:pt>
                <c:pt idx="2">
                  <c:v>9464</c:v>
                </c:pt>
                <c:pt idx="3">
                  <c:v>9464</c:v>
                </c:pt>
                <c:pt idx="4">
                  <c:v>9464</c:v>
                </c:pt>
                <c:pt idx="5">
                  <c:v>9464</c:v>
                </c:pt>
                <c:pt idx="6">
                  <c:v>9464</c:v>
                </c:pt>
                <c:pt idx="7">
                  <c:v>9464</c:v>
                </c:pt>
                <c:pt idx="8">
                  <c:v>9464</c:v>
                </c:pt>
                <c:pt idx="9">
                  <c:v>9464</c:v>
                </c:pt>
                <c:pt idx="10">
                  <c:v>9464</c:v>
                </c:pt>
                <c:pt idx="11">
                  <c:v>9464</c:v>
                </c:pt>
                <c:pt idx="12">
                  <c:v>9464</c:v>
                </c:pt>
                <c:pt idx="13">
                  <c:v>9464</c:v>
                </c:pt>
                <c:pt idx="14">
                  <c:v>9464</c:v>
                </c:pt>
                <c:pt idx="15">
                  <c:v>9464</c:v>
                </c:pt>
                <c:pt idx="16">
                  <c:v>9464</c:v>
                </c:pt>
                <c:pt idx="17">
                  <c:v>9464</c:v>
                </c:pt>
                <c:pt idx="18">
                  <c:v>9464</c:v>
                </c:pt>
                <c:pt idx="19">
                  <c:v>9464</c:v>
                </c:pt>
                <c:pt idx="20">
                  <c:v>9464</c:v>
                </c:pt>
                <c:pt idx="21">
                  <c:v>9464</c:v>
                </c:pt>
                <c:pt idx="22">
                  <c:v>9464</c:v>
                </c:pt>
                <c:pt idx="23">
                  <c:v>9464</c:v>
                </c:pt>
                <c:pt idx="24">
                  <c:v>9464</c:v>
                </c:pt>
                <c:pt idx="25">
                  <c:v>9464</c:v>
                </c:pt>
                <c:pt idx="26">
                  <c:v>9464</c:v>
                </c:pt>
                <c:pt idx="27">
                  <c:v>9464</c:v>
                </c:pt>
                <c:pt idx="28">
                  <c:v>9464</c:v>
                </c:pt>
                <c:pt idx="29">
                  <c:v>9464</c:v>
                </c:pt>
                <c:pt idx="30">
                  <c:v>9464</c:v>
                </c:pt>
                <c:pt idx="31">
                  <c:v>9464</c:v>
                </c:pt>
                <c:pt idx="32">
                  <c:v>9464</c:v>
                </c:pt>
                <c:pt idx="33">
                  <c:v>9464</c:v>
                </c:pt>
                <c:pt idx="34">
                  <c:v>9464</c:v>
                </c:pt>
                <c:pt idx="35">
                  <c:v>9464</c:v>
                </c:pt>
                <c:pt idx="36">
                  <c:v>9464</c:v>
                </c:pt>
                <c:pt idx="37">
                  <c:v>9464</c:v>
                </c:pt>
                <c:pt idx="38">
                  <c:v>9464</c:v>
                </c:pt>
                <c:pt idx="39">
                  <c:v>9464</c:v>
                </c:pt>
                <c:pt idx="40">
                  <c:v>9464</c:v>
                </c:pt>
                <c:pt idx="41">
                  <c:v>9464</c:v>
                </c:pt>
                <c:pt idx="42">
                  <c:v>9464</c:v>
                </c:pt>
                <c:pt idx="43">
                  <c:v>9464</c:v>
                </c:pt>
                <c:pt idx="44">
                  <c:v>9464</c:v>
                </c:pt>
                <c:pt idx="45">
                  <c:v>9464</c:v>
                </c:pt>
                <c:pt idx="46">
                  <c:v>9464</c:v>
                </c:pt>
                <c:pt idx="47">
                  <c:v>9464</c:v>
                </c:pt>
                <c:pt idx="48">
                  <c:v>9464</c:v>
                </c:pt>
                <c:pt idx="49">
                  <c:v>9464</c:v>
                </c:pt>
                <c:pt idx="50">
                  <c:v>9464</c:v>
                </c:pt>
                <c:pt idx="51">
                  <c:v>9464</c:v>
                </c:pt>
                <c:pt idx="52">
                  <c:v>9464</c:v>
                </c:pt>
                <c:pt idx="53">
                  <c:v>9464</c:v>
                </c:pt>
                <c:pt idx="54">
                  <c:v>9464</c:v>
                </c:pt>
                <c:pt idx="55">
                  <c:v>9464</c:v>
                </c:pt>
                <c:pt idx="56">
                  <c:v>9464</c:v>
                </c:pt>
                <c:pt idx="57">
                  <c:v>9464</c:v>
                </c:pt>
                <c:pt idx="58">
                  <c:v>9464</c:v>
                </c:pt>
                <c:pt idx="59">
                  <c:v>9464</c:v>
                </c:pt>
                <c:pt idx="60">
                  <c:v>9464</c:v>
                </c:pt>
                <c:pt idx="61">
                  <c:v>9464</c:v>
                </c:pt>
                <c:pt idx="62">
                  <c:v>9464</c:v>
                </c:pt>
                <c:pt idx="63">
                  <c:v>9464</c:v>
                </c:pt>
                <c:pt idx="64">
                  <c:v>9464</c:v>
                </c:pt>
                <c:pt idx="65">
                  <c:v>9464</c:v>
                </c:pt>
                <c:pt idx="66">
                  <c:v>9464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8F8-4AB8-A8EE-CBCC174D4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Počet hospitalizací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Sheet1!$B$7:$CU$7</c:f>
              <c:numCache>
                <c:formatCode>General</c:formatCode>
                <c:ptCount val="98"/>
                <c:pt idx="0">
                  <c:v>1505</c:v>
                </c:pt>
                <c:pt idx="1">
                  <c:v>1424</c:v>
                </c:pt>
                <c:pt idx="2">
                  <c:v>1401</c:v>
                </c:pt>
                <c:pt idx="3">
                  <c:v>1379</c:v>
                </c:pt>
                <c:pt idx="4">
                  <c:v>1345</c:v>
                </c:pt>
                <c:pt idx="5">
                  <c:v>1395</c:v>
                </c:pt>
                <c:pt idx="6">
                  <c:v>1362</c:v>
                </c:pt>
                <c:pt idx="7">
                  <c:v>1315</c:v>
                </c:pt>
                <c:pt idx="8">
                  <c:v>1238</c:v>
                </c:pt>
                <c:pt idx="9">
                  <c:v>1221</c:v>
                </c:pt>
                <c:pt idx="10">
                  <c:v>1203</c:v>
                </c:pt>
                <c:pt idx="11">
                  <c:v>1189</c:v>
                </c:pt>
                <c:pt idx="12">
                  <c:v>1160</c:v>
                </c:pt>
                <c:pt idx="13">
                  <c:v>1116</c:v>
                </c:pt>
                <c:pt idx="14">
                  <c:v>1039</c:v>
                </c:pt>
                <c:pt idx="15">
                  <c:v>1017</c:v>
                </c:pt>
                <c:pt idx="16">
                  <c:v>976</c:v>
                </c:pt>
                <c:pt idx="17">
                  <c:v>978</c:v>
                </c:pt>
                <c:pt idx="18">
                  <c:v>996</c:v>
                </c:pt>
                <c:pt idx="19">
                  <c:v>945</c:v>
                </c:pt>
                <c:pt idx="20">
                  <c:v>910</c:v>
                </c:pt>
                <c:pt idx="21">
                  <c:v>836</c:v>
                </c:pt>
                <c:pt idx="22">
                  <c:v>789</c:v>
                </c:pt>
                <c:pt idx="23">
                  <c:v>753</c:v>
                </c:pt>
                <c:pt idx="24">
                  <c:v>763</c:v>
                </c:pt>
                <c:pt idx="25">
                  <c:v>741</c:v>
                </c:pt>
                <c:pt idx="26">
                  <c:v>715</c:v>
                </c:pt>
                <c:pt idx="27">
                  <c:v>689</c:v>
                </c:pt>
                <c:pt idx="28">
                  <c:v>640</c:v>
                </c:pt>
                <c:pt idx="29">
                  <c:v>580</c:v>
                </c:pt>
                <c:pt idx="30">
                  <c:v>558</c:v>
                </c:pt>
                <c:pt idx="31">
                  <c:v>564</c:v>
                </c:pt>
                <c:pt idx="32">
                  <c:v>571</c:v>
                </c:pt>
                <c:pt idx="33">
                  <c:v>552</c:v>
                </c:pt>
                <c:pt idx="34">
                  <c:v>508</c:v>
                </c:pt>
                <c:pt idx="35">
                  <c:v>468</c:v>
                </c:pt>
                <c:pt idx="36">
                  <c:v>444</c:v>
                </c:pt>
                <c:pt idx="37">
                  <c:v>415</c:v>
                </c:pt>
                <c:pt idx="38">
                  <c:v>423</c:v>
                </c:pt>
                <c:pt idx="39">
                  <c:v>427</c:v>
                </c:pt>
                <c:pt idx="40">
                  <c:v>402</c:v>
                </c:pt>
                <c:pt idx="41">
                  <c:v>377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5F-43E9-953D-C9CE717F2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0,75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Sheet1!$B$2:$CU$2</c:f>
              <c:numCache>
                <c:formatCode>General</c:formatCode>
                <c:ptCount val="98"/>
                <c:pt idx="26">
                  <c:v>712.43872983210565</c:v>
                </c:pt>
                <c:pt idx="27">
                  <c:v>680.85320605749507</c:v>
                </c:pt>
                <c:pt idx="28">
                  <c:v>651.5621026606583</c:v>
                </c:pt>
                <c:pt idx="29">
                  <c:v>623.55678321008065</c:v>
                </c:pt>
                <c:pt idx="30">
                  <c:v>597.39898718966253</c:v>
                </c:pt>
                <c:pt idx="31">
                  <c:v>573.64042929923028</c:v>
                </c:pt>
                <c:pt idx="32">
                  <c:v>551.24024695820356</c:v>
                </c:pt>
                <c:pt idx="33">
                  <c:v>530.37050732899945</c:v>
                </c:pt>
                <c:pt idx="34">
                  <c:v>510.45725976489297</c:v>
                </c:pt>
                <c:pt idx="35">
                  <c:v>491.60838218842571</c:v>
                </c:pt>
                <c:pt idx="36">
                  <c:v>473.41853325775912</c:v>
                </c:pt>
                <c:pt idx="37">
                  <c:v>456.26954668296116</c:v>
                </c:pt>
                <c:pt idx="38">
                  <c:v>439.8768621782873</c:v>
                </c:pt>
                <c:pt idx="39">
                  <c:v>423.76120237760796</c:v>
                </c:pt>
                <c:pt idx="40">
                  <c:v>408.4114366125541</c:v>
                </c:pt>
                <c:pt idx="41">
                  <c:v>393.25773537891848</c:v>
                </c:pt>
                <c:pt idx="42">
                  <c:v>378.40709820789067</c:v>
                </c:pt>
                <c:pt idx="43">
                  <c:v>363.73441568631836</c:v>
                </c:pt>
                <c:pt idx="44">
                  <c:v>349.42056930842341</c:v>
                </c:pt>
                <c:pt idx="45">
                  <c:v>335.42059559249395</c:v>
                </c:pt>
                <c:pt idx="46">
                  <c:v>321.79414887381375</c:v>
                </c:pt>
                <c:pt idx="47">
                  <c:v>308.53304930739375</c:v>
                </c:pt>
                <c:pt idx="48">
                  <c:v>295.51401232423285</c:v>
                </c:pt>
                <c:pt idx="49">
                  <c:v>282.89405227992489</c:v>
                </c:pt>
                <c:pt idx="50">
                  <c:v>270.45095008853383</c:v>
                </c:pt>
                <c:pt idx="51">
                  <c:v>258.38891625148716</c:v>
                </c:pt>
                <c:pt idx="52">
                  <c:v>246.73841968975324</c:v>
                </c:pt>
                <c:pt idx="53">
                  <c:v>235.53153061592064</c:v>
                </c:pt>
                <c:pt idx="54">
                  <c:v>224.60820005150549</c:v>
                </c:pt>
                <c:pt idx="55">
                  <c:v>214.09252154238152</c:v>
                </c:pt>
                <c:pt idx="56">
                  <c:v>203.96889972933829</c:v>
                </c:pt>
                <c:pt idx="57">
                  <c:v>194.2051928901956</c:v>
                </c:pt>
                <c:pt idx="58">
                  <c:v>184.77638080115489</c:v>
                </c:pt>
                <c:pt idx="59">
                  <c:v>175.70172360066476</c:v>
                </c:pt>
                <c:pt idx="60">
                  <c:v>167.07520572286853</c:v>
                </c:pt>
                <c:pt idx="61">
                  <c:v>158.82244747792544</c:v>
                </c:pt>
                <c:pt idx="62">
                  <c:v>150.89428527706372</c:v>
                </c:pt>
                <c:pt idx="63">
                  <c:v>143.36999392981031</c:v>
                </c:pt>
                <c:pt idx="64">
                  <c:v>136.07085987914178</c:v>
                </c:pt>
                <c:pt idx="65">
                  <c:v>129.12066785338448</c:v>
                </c:pt>
                <c:pt idx="66">
                  <c:v>122.51085397983296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5F-43E9-953D-C9CE717F27E6}"/>
            </c:ext>
          </c:extLst>
        </c:ser>
        <c:ser>
          <c:idx val="2"/>
          <c:order val="1"/>
          <c:tx>
            <c:v>R = 0,85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Sheet1!$B$3:$CU$3</c:f>
              <c:numCache>
                <c:formatCode>General</c:formatCode>
                <c:ptCount val="98"/>
                <c:pt idx="26">
                  <c:v>712.98876248241982</c:v>
                </c:pt>
                <c:pt idx="27">
                  <c:v>682.41286438042255</c:v>
                </c:pt>
                <c:pt idx="28">
                  <c:v>654.49173584415189</c:v>
                </c:pt>
                <c:pt idx="29">
                  <c:v>628.13934425481079</c:v>
                </c:pt>
                <c:pt idx="30">
                  <c:v>603.96611728825189</c:v>
                </c:pt>
                <c:pt idx="31">
                  <c:v>582.55655607243784</c:v>
                </c:pt>
                <c:pt idx="32">
                  <c:v>562.91095544433108</c:v>
                </c:pt>
                <c:pt idx="33">
                  <c:v>545.21407355090992</c:v>
                </c:pt>
                <c:pt idx="34">
                  <c:v>528.79550186756444</c:v>
                </c:pt>
                <c:pt idx="35">
                  <c:v>513.69916199789293</c:v>
                </c:pt>
                <c:pt idx="36">
                  <c:v>499.47985944811921</c:v>
                </c:pt>
                <c:pt idx="37">
                  <c:v>486.49920156576968</c:v>
                </c:pt>
                <c:pt idx="38">
                  <c:v>474.4379571654149</c:v>
                </c:pt>
                <c:pt idx="39">
                  <c:v>462.76512581381337</c:v>
                </c:pt>
                <c:pt idx="40">
                  <c:v>451.90333736922213</c:v>
                </c:pt>
                <c:pt idx="41">
                  <c:v>441.22273582104395</c:v>
                </c:pt>
                <c:pt idx="42">
                  <c:v>430.79938966718987</c:v>
                </c:pt>
                <c:pt idx="43">
                  <c:v>420.47358926063424</c:v>
                </c:pt>
                <c:pt idx="44">
                  <c:v>410.39551747197368</c:v>
                </c:pt>
                <c:pt idx="45">
                  <c:v>400.49014784504021</c:v>
                </c:pt>
                <c:pt idx="46">
                  <c:v>390.79971608668461</c:v>
                </c:pt>
                <c:pt idx="47">
                  <c:v>381.29069759549327</c:v>
                </c:pt>
                <c:pt idx="48">
                  <c:v>371.81645527560374</c:v>
                </c:pt>
                <c:pt idx="49">
                  <c:v>362.5330370260034</c:v>
                </c:pt>
                <c:pt idx="50">
                  <c:v>353.2039428987971</c:v>
                </c:pt>
                <c:pt idx="51">
                  <c:v>344.03076599440504</c:v>
                </c:pt>
                <c:pt idx="52">
                  <c:v>335.04132086192249</c:v>
                </c:pt>
                <c:pt idx="53">
                  <c:v>326.26790943662024</c:v>
                </c:pt>
                <c:pt idx="54">
                  <c:v>317.55126942873432</c:v>
                </c:pt>
                <c:pt idx="55">
                  <c:v>309.02023076263083</c:v>
                </c:pt>
                <c:pt idx="56">
                  <c:v>300.66239917257843</c:v>
                </c:pt>
                <c:pt idx="57">
                  <c:v>292.45404749031923</c:v>
                </c:pt>
                <c:pt idx="58">
                  <c:v>284.3762938445999</c:v>
                </c:pt>
                <c:pt idx="59">
                  <c:v>276.45726041464633</c:v>
                </c:pt>
                <c:pt idx="60">
                  <c:v>268.7965540805148</c:v>
                </c:pt>
                <c:pt idx="61">
                  <c:v>261.33416786664185</c:v>
                </c:pt>
                <c:pt idx="62">
                  <c:v>254.02401061156294</c:v>
                </c:pt>
                <c:pt idx="63">
                  <c:v>246.958408950923</c:v>
                </c:pt>
                <c:pt idx="64">
                  <c:v>239.96527629294263</c:v>
                </c:pt>
                <c:pt idx="65">
                  <c:v>233.17745936769148</c:v>
                </c:pt>
                <c:pt idx="66">
                  <c:v>226.59195869077391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55F-43E9-953D-C9CE717F27E6}"/>
            </c:ext>
          </c:extLst>
        </c:ser>
        <c:ser>
          <c:idx val="1"/>
          <c:order val="2"/>
          <c:tx>
            <c:v>R = 0,95</c:v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Sheet1!$B$4:$CU$4</c:f>
              <c:numCache>
                <c:formatCode>General</c:formatCode>
                <c:ptCount val="98"/>
                <c:pt idx="26">
                  <c:v>713.53462821871597</c:v>
                </c:pt>
                <c:pt idx="27">
                  <c:v>683.96714688620352</c:v>
                </c:pt>
                <c:pt idx="28">
                  <c:v>657.41515382780187</c:v>
                </c:pt>
                <c:pt idx="29">
                  <c:v>632.71496132046911</c:v>
                </c:pt>
                <c:pt idx="30">
                  <c:v>610.5506537112617</c:v>
                </c:pt>
                <c:pt idx="31">
                  <c:v>591.56350865560921</c:v>
                </c:pt>
                <c:pt idx="32">
                  <c:v>574.81714247051502</c:v>
                </c:pt>
                <c:pt idx="33">
                  <c:v>560.52062365126164</c:v>
                </c:pt>
                <c:pt idx="34">
                  <c:v>547.90395099461273</c:v>
                </c:pt>
                <c:pt idx="35">
                  <c:v>536.94701676095406</c:v>
                </c:pt>
                <c:pt idx="36">
                  <c:v>527.19340720809441</c:v>
                </c:pt>
                <c:pt idx="37">
                  <c:v>519.01145146651311</c:v>
                </c:pt>
                <c:pt idx="38">
                  <c:v>512.04997731859964</c:v>
                </c:pt>
                <c:pt idx="39">
                  <c:v>505.7270070112325</c:v>
                </c:pt>
                <c:pt idx="40">
                  <c:v>500.41296658464313</c:v>
                </c:pt>
                <c:pt idx="41">
                  <c:v>495.41688791621959</c:v>
                </c:pt>
                <c:pt idx="42">
                  <c:v>490.7757788200102</c:v>
                </c:pt>
                <c:pt idx="43">
                  <c:v>486.30841519447472</c:v>
                </c:pt>
                <c:pt idx="44">
                  <c:v>482.14592078660121</c:v>
                </c:pt>
                <c:pt idx="45">
                  <c:v>478.17470468414865</c:v>
                </c:pt>
                <c:pt idx="46">
                  <c:v>474.39443152815562</c:v>
                </c:pt>
                <c:pt idx="47">
                  <c:v>470.74300778637439</c:v>
                </c:pt>
                <c:pt idx="48">
                  <c:v>467.06244808554663</c:v>
                </c:pt>
                <c:pt idx="49">
                  <c:v>463.4843739509364</c:v>
                </c:pt>
                <c:pt idx="50">
                  <c:v>459.76431532745664</c:v>
                </c:pt>
                <c:pt idx="51">
                  <c:v>456.08338778718974</c:v>
                </c:pt>
                <c:pt idx="52">
                  <c:v>452.45977784525905</c:v>
                </c:pt>
                <c:pt idx="53">
                  <c:v>448.91342890858789</c:v>
                </c:pt>
                <c:pt idx="54">
                  <c:v>445.27749248814922</c:v>
                </c:pt>
                <c:pt idx="55">
                  <c:v>441.68460345303595</c:v>
                </c:pt>
                <c:pt idx="56">
                  <c:v>438.11175765773083</c:v>
                </c:pt>
                <c:pt idx="57">
                  <c:v>434.53111596809697</c:v>
                </c:pt>
                <c:pt idx="58">
                  <c:v>430.92969958213803</c:v>
                </c:pt>
                <c:pt idx="59">
                  <c:v>427.32253192053236</c:v>
                </c:pt>
                <c:pt idx="60">
                  <c:v>423.81754074420707</c:v>
                </c:pt>
                <c:pt idx="61">
                  <c:v>420.3521680688246</c:v>
                </c:pt>
                <c:pt idx="62">
                  <c:v>416.88367201206717</c:v>
                </c:pt>
                <c:pt idx="63">
                  <c:v>413.50470438878438</c:v>
                </c:pt>
                <c:pt idx="64">
                  <c:v>410.04390844283131</c:v>
                </c:pt>
                <c:pt idx="65">
                  <c:v>406.64172789775728</c:v>
                </c:pt>
                <c:pt idx="66">
                  <c:v>403.29375501739401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55F-43E9-953D-C9CE717F27E6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Sheet1!$B$6:$CU$6</c:f>
              <c:numCache>
                <c:formatCode>General</c:formatCode>
                <c:ptCount val="98"/>
                <c:pt idx="0">
                  <c:v>1893</c:v>
                </c:pt>
                <c:pt idx="1">
                  <c:v>1893</c:v>
                </c:pt>
                <c:pt idx="2">
                  <c:v>1893</c:v>
                </c:pt>
                <c:pt idx="3">
                  <c:v>1893</c:v>
                </c:pt>
                <c:pt idx="4">
                  <c:v>1893</c:v>
                </c:pt>
                <c:pt idx="5">
                  <c:v>1893</c:v>
                </c:pt>
                <c:pt idx="6">
                  <c:v>1893</c:v>
                </c:pt>
                <c:pt idx="7">
                  <c:v>1893</c:v>
                </c:pt>
                <c:pt idx="8">
                  <c:v>1893</c:v>
                </c:pt>
                <c:pt idx="9">
                  <c:v>1893</c:v>
                </c:pt>
                <c:pt idx="10">
                  <c:v>1893</c:v>
                </c:pt>
                <c:pt idx="11">
                  <c:v>1893</c:v>
                </c:pt>
                <c:pt idx="12">
                  <c:v>1893</c:v>
                </c:pt>
                <c:pt idx="13">
                  <c:v>1893</c:v>
                </c:pt>
                <c:pt idx="14">
                  <c:v>1893</c:v>
                </c:pt>
                <c:pt idx="15">
                  <c:v>1893</c:v>
                </c:pt>
                <c:pt idx="16">
                  <c:v>1893</c:v>
                </c:pt>
                <c:pt idx="17">
                  <c:v>1893</c:v>
                </c:pt>
                <c:pt idx="18">
                  <c:v>1893</c:v>
                </c:pt>
                <c:pt idx="19">
                  <c:v>1893</c:v>
                </c:pt>
                <c:pt idx="20">
                  <c:v>1893</c:v>
                </c:pt>
                <c:pt idx="21">
                  <c:v>1893</c:v>
                </c:pt>
                <c:pt idx="22">
                  <c:v>1893</c:v>
                </c:pt>
                <c:pt idx="23">
                  <c:v>1893</c:v>
                </c:pt>
                <c:pt idx="24">
                  <c:v>1893</c:v>
                </c:pt>
                <c:pt idx="25">
                  <c:v>1893</c:v>
                </c:pt>
                <c:pt idx="26">
                  <c:v>1893</c:v>
                </c:pt>
                <c:pt idx="27">
                  <c:v>1893</c:v>
                </c:pt>
                <c:pt idx="28">
                  <c:v>1893</c:v>
                </c:pt>
                <c:pt idx="29">
                  <c:v>1893</c:v>
                </c:pt>
                <c:pt idx="30">
                  <c:v>1893</c:v>
                </c:pt>
                <c:pt idx="31">
                  <c:v>1893</c:v>
                </c:pt>
                <c:pt idx="32">
                  <c:v>1893</c:v>
                </c:pt>
                <c:pt idx="33">
                  <c:v>1893</c:v>
                </c:pt>
                <c:pt idx="34">
                  <c:v>1893</c:v>
                </c:pt>
                <c:pt idx="35">
                  <c:v>1893</c:v>
                </c:pt>
                <c:pt idx="36">
                  <c:v>1893</c:v>
                </c:pt>
                <c:pt idx="37">
                  <c:v>1893</c:v>
                </c:pt>
                <c:pt idx="38">
                  <c:v>1893</c:v>
                </c:pt>
                <c:pt idx="39">
                  <c:v>1893</c:v>
                </c:pt>
                <c:pt idx="40">
                  <c:v>1893</c:v>
                </c:pt>
                <c:pt idx="41">
                  <c:v>1893</c:v>
                </c:pt>
                <c:pt idx="42">
                  <c:v>1893</c:v>
                </c:pt>
                <c:pt idx="43">
                  <c:v>1893</c:v>
                </c:pt>
                <c:pt idx="44">
                  <c:v>1893</c:v>
                </c:pt>
                <c:pt idx="45">
                  <c:v>1893</c:v>
                </c:pt>
                <c:pt idx="46">
                  <c:v>1893</c:v>
                </c:pt>
                <c:pt idx="47">
                  <c:v>1893</c:v>
                </c:pt>
                <c:pt idx="48">
                  <c:v>1893</c:v>
                </c:pt>
                <c:pt idx="49">
                  <c:v>1893</c:v>
                </c:pt>
                <c:pt idx="50">
                  <c:v>1893</c:v>
                </c:pt>
                <c:pt idx="51">
                  <c:v>1893</c:v>
                </c:pt>
                <c:pt idx="52">
                  <c:v>1893</c:v>
                </c:pt>
                <c:pt idx="53">
                  <c:v>1893</c:v>
                </c:pt>
                <c:pt idx="54">
                  <c:v>1893</c:v>
                </c:pt>
                <c:pt idx="55">
                  <c:v>1893</c:v>
                </c:pt>
                <c:pt idx="56">
                  <c:v>1893</c:v>
                </c:pt>
                <c:pt idx="57">
                  <c:v>1893</c:v>
                </c:pt>
                <c:pt idx="58">
                  <c:v>1893</c:v>
                </c:pt>
                <c:pt idx="59">
                  <c:v>1893</c:v>
                </c:pt>
                <c:pt idx="60">
                  <c:v>1893</c:v>
                </c:pt>
                <c:pt idx="61">
                  <c:v>1893</c:v>
                </c:pt>
                <c:pt idx="62">
                  <c:v>1893</c:v>
                </c:pt>
                <c:pt idx="63">
                  <c:v>1893</c:v>
                </c:pt>
                <c:pt idx="64">
                  <c:v>1893</c:v>
                </c:pt>
                <c:pt idx="65">
                  <c:v>1893</c:v>
                </c:pt>
                <c:pt idx="66">
                  <c:v>1893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55F-43E9-953D-C9CE717F2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  <c:max val="2200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Sheet1!$A$1:$A$100</c:f>
              <c:numCache>
                <c:formatCode>m/d/yyyy</c:formatCode>
                <c:ptCount val="100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</c:numCache>
            </c:numRef>
          </c:cat>
          <c:val>
            <c:numRef>
              <c:f>Sheet1!$B$1:$B$100</c:f>
              <c:numCache>
                <c:formatCode>General</c:formatCode>
                <c:ptCount val="100"/>
                <c:pt idx="0">
                  <c:v>27495</c:v>
                </c:pt>
                <c:pt idx="1">
                  <c:v>29984</c:v>
                </c:pt>
                <c:pt idx="2">
                  <c:v>31796</c:v>
                </c:pt>
                <c:pt idx="3">
                  <c:v>27744</c:v>
                </c:pt>
                <c:pt idx="4">
                  <c:v>31194</c:v>
                </c:pt>
                <c:pt idx="5">
                  <c:v>14899</c:v>
                </c:pt>
                <c:pt idx="6">
                  <c:v>7819</c:v>
                </c:pt>
                <c:pt idx="7">
                  <c:v>25605</c:v>
                </c:pt>
                <c:pt idx="8">
                  <c:v>31375</c:v>
                </c:pt>
                <c:pt idx="9">
                  <c:v>29928</c:v>
                </c:pt>
                <c:pt idx="10">
                  <c:v>28230</c:v>
                </c:pt>
                <c:pt idx="11">
                  <c:v>31058</c:v>
                </c:pt>
                <c:pt idx="12">
                  <c:v>16458</c:v>
                </c:pt>
                <c:pt idx="13">
                  <c:v>8388</c:v>
                </c:pt>
                <c:pt idx="14">
                  <c:v>29117</c:v>
                </c:pt>
                <c:pt idx="15">
                  <c:v>34541</c:v>
                </c:pt>
                <c:pt idx="16">
                  <c:v>32781</c:v>
                </c:pt>
                <c:pt idx="17">
                  <c:v>34073</c:v>
                </c:pt>
                <c:pt idx="18">
                  <c:v>37505</c:v>
                </c:pt>
                <c:pt idx="19">
                  <c:v>18806</c:v>
                </c:pt>
                <c:pt idx="20">
                  <c:v>9572</c:v>
                </c:pt>
                <c:pt idx="21">
                  <c:v>33899</c:v>
                </c:pt>
                <c:pt idx="22">
                  <c:v>40914</c:v>
                </c:pt>
                <c:pt idx="23">
                  <c:v>40169</c:v>
                </c:pt>
                <c:pt idx="24">
                  <c:v>39765</c:v>
                </c:pt>
                <c:pt idx="25">
                  <c:v>41855</c:v>
                </c:pt>
                <c:pt idx="26">
                  <c:v>23065</c:v>
                </c:pt>
                <c:pt idx="27">
                  <c:v>11706</c:v>
                </c:pt>
                <c:pt idx="28">
                  <c:v>35103</c:v>
                </c:pt>
                <c:pt idx="29">
                  <c:v>44561</c:v>
                </c:pt>
                <c:pt idx="30">
                  <c:v>41146</c:v>
                </c:pt>
                <c:pt idx="31">
                  <c:v>39854</c:v>
                </c:pt>
                <c:pt idx="32">
                  <c:v>42795</c:v>
                </c:pt>
                <c:pt idx="33">
                  <c:v>22005</c:v>
                </c:pt>
                <c:pt idx="34">
                  <c:v>11096</c:v>
                </c:pt>
                <c:pt idx="35">
                  <c:v>32804</c:v>
                </c:pt>
                <c:pt idx="36">
                  <c:v>39767</c:v>
                </c:pt>
                <c:pt idx="37">
                  <c:v>40974</c:v>
                </c:pt>
                <c:pt idx="38">
                  <c:v>35277</c:v>
                </c:pt>
                <c:pt idx="39">
                  <c:v>39756</c:v>
                </c:pt>
                <c:pt idx="40">
                  <c:v>17575</c:v>
                </c:pt>
                <c:pt idx="41">
                  <c:v>8271</c:v>
                </c:pt>
                <c:pt idx="42">
                  <c:v>33473</c:v>
                </c:pt>
                <c:pt idx="43">
                  <c:v>37363</c:v>
                </c:pt>
                <c:pt idx="44">
                  <c:v>34331</c:v>
                </c:pt>
                <c:pt idx="45">
                  <c:v>30842</c:v>
                </c:pt>
                <c:pt idx="46">
                  <c:v>32085</c:v>
                </c:pt>
                <c:pt idx="47">
                  <c:v>17104</c:v>
                </c:pt>
                <c:pt idx="48">
                  <c:v>7951</c:v>
                </c:pt>
                <c:pt idx="49">
                  <c:v>29594</c:v>
                </c:pt>
                <c:pt idx="50">
                  <c:v>33537</c:v>
                </c:pt>
                <c:pt idx="51">
                  <c:v>28209</c:v>
                </c:pt>
                <c:pt idx="52">
                  <c:v>27727</c:v>
                </c:pt>
                <c:pt idx="53">
                  <c:v>27101</c:v>
                </c:pt>
                <c:pt idx="54">
                  <c:v>12613</c:v>
                </c:pt>
                <c:pt idx="55">
                  <c:v>6308</c:v>
                </c:pt>
                <c:pt idx="56">
                  <c:v>26996</c:v>
                </c:pt>
                <c:pt idx="57">
                  <c:v>28964</c:v>
                </c:pt>
                <c:pt idx="58">
                  <c:v>26001</c:v>
                </c:pt>
                <c:pt idx="59">
                  <c:v>24831</c:v>
                </c:pt>
                <c:pt idx="60">
                  <c:v>14627</c:v>
                </c:pt>
                <c:pt idx="61">
                  <c:v>8373</c:v>
                </c:pt>
                <c:pt idx="62">
                  <c:v>7095</c:v>
                </c:pt>
                <c:pt idx="63">
                  <c:v>7596</c:v>
                </c:pt>
                <c:pt idx="64">
                  <c:v>25682</c:v>
                </c:pt>
                <c:pt idx="65">
                  <c:v>27790</c:v>
                </c:pt>
                <c:pt idx="66">
                  <c:v>22341</c:v>
                </c:pt>
                <c:pt idx="67">
                  <c:v>22715</c:v>
                </c:pt>
                <c:pt idx="68">
                  <c:v>11120</c:v>
                </c:pt>
                <c:pt idx="69">
                  <c:v>5863</c:v>
                </c:pt>
                <c:pt idx="70">
                  <c:v>21491</c:v>
                </c:pt>
                <c:pt idx="71">
                  <c:v>24259</c:v>
                </c:pt>
                <c:pt idx="72">
                  <c:v>20994</c:v>
                </c:pt>
                <c:pt idx="73">
                  <c:v>17482</c:v>
                </c:pt>
                <c:pt idx="74">
                  <c:v>19185</c:v>
                </c:pt>
                <c:pt idx="75">
                  <c:v>9756</c:v>
                </c:pt>
                <c:pt idx="76">
                  <c:v>6188</c:v>
                </c:pt>
                <c:pt idx="77">
                  <c:v>21597</c:v>
                </c:pt>
                <c:pt idx="78">
                  <c:v>22293</c:v>
                </c:pt>
                <c:pt idx="79">
                  <c:v>19216</c:v>
                </c:pt>
                <c:pt idx="80">
                  <c:v>18156</c:v>
                </c:pt>
                <c:pt idx="81">
                  <c:v>18224</c:v>
                </c:pt>
                <c:pt idx="82">
                  <c:v>9221</c:v>
                </c:pt>
                <c:pt idx="83">
                  <c:v>5399</c:v>
                </c:pt>
                <c:pt idx="84">
                  <c:v>20922</c:v>
                </c:pt>
                <c:pt idx="85">
                  <c:v>20093</c:v>
                </c:pt>
                <c:pt idx="86">
                  <c:v>19746</c:v>
                </c:pt>
                <c:pt idx="87">
                  <c:v>18903</c:v>
                </c:pt>
                <c:pt idx="88">
                  <c:v>19317</c:v>
                </c:pt>
                <c:pt idx="89">
                  <c:v>10325</c:v>
                </c:pt>
                <c:pt idx="90">
                  <c:v>5780</c:v>
                </c:pt>
                <c:pt idx="91">
                  <c:v>19688</c:v>
                </c:pt>
                <c:pt idx="92">
                  <c:v>19759</c:v>
                </c:pt>
                <c:pt idx="93">
                  <c:v>16680</c:v>
                </c:pt>
                <c:pt idx="94">
                  <c:v>15917</c:v>
                </c:pt>
                <c:pt idx="95">
                  <c:v>17982</c:v>
                </c:pt>
                <c:pt idx="96">
                  <c:v>12137</c:v>
                </c:pt>
                <c:pt idx="97">
                  <c:v>5882</c:v>
                </c:pt>
                <c:pt idx="98">
                  <c:v>22220</c:v>
                </c:pt>
                <c:pt idx="99">
                  <c:v>17356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A9-49A4-8C71-454A990991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</c:dateAx>
      <c:valAx>
        <c:axId val="419321824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Sheet1!$A$1:$A$100</c:f>
              <c:numCache>
                <c:formatCode>m/d/yyyy</c:formatCode>
                <c:ptCount val="100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</c:numCache>
            </c:numRef>
          </c:cat>
          <c:val>
            <c:numRef>
              <c:f>Sheet1!$B$1:$B$100</c:f>
              <c:numCache>
                <c:formatCode>General</c:formatCode>
                <c:ptCount val="100"/>
                <c:pt idx="0">
                  <c:v>55077</c:v>
                </c:pt>
                <c:pt idx="1">
                  <c:v>33741</c:v>
                </c:pt>
                <c:pt idx="2">
                  <c:v>33077</c:v>
                </c:pt>
                <c:pt idx="3">
                  <c:v>33799</c:v>
                </c:pt>
                <c:pt idx="4">
                  <c:v>36455</c:v>
                </c:pt>
                <c:pt idx="5">
                  <c:v>17188</c:v>
                </c:pt>
                <c:pt idx="6">
                  <c:v>16740</c:v>
                </c:pt>
                <c:pt idx="7">
                  <c:v>55478</c:v>
                </c:pt>
                <c:pt idx="8">
                  <c:v>36872</c:v>
                </c:pt>
                <c:pt idx="9">
                  <c:v>35155</c:v>
                </c:pt>
                <c:pt idx="10">
                  <c:v>35424</c:v>
                </c:pt>
                <c:pt idx="11">
                  <c:v>40597</c:v>
                </c:pt>
                <c:pt idx="12">
                  <c:v>19481</c:v>
                </c:pt>
                <c:pt idx="13">
                  <c:v>20519</c:v>
                </c:pt>
                <c:pt idx="14">
                  <c:v>63530</c:v>
                </c:pt>
                <c:pt idx="15">
                  <c:v>44531</c:v>
                </c:pt>
                <c:pt idx="16">
                  <c:v>43213</c:v>
                </c:pt>
                <c:pt idx="17">
                  <c:v>44914</c:v>
                </c:pt>
                <c:pt idx="18">
                  <c:v>48974</c:v>
                </c:pt>
                <c:pt idx="19">
                  <c:v>21222</c:v>
                </c:pt>
                <c:pt idx="20">
                  <c:v>25440</c:v>
                </c:pt>
                <c:pt idx="21">
                  <c:v>75111</c:v>
                </c:pt>
                <c:pt idx="22">
                  <c:v>56067</c:v>
                </c:pt>
                <c:pt idx="23">
                  <c:v>56934</c:v>
                </c:pt>
                <c:pt idx="24">
                  <c:v>57300</c:v>
                </c:pt>
                <c:pt idx="25">
                  <c:v>60735</c:v>
                </c:pt>
                <c:pt idx="26">
                  <c:v>27235</c:v>
                </c:pt>
                <c:pt idx="27">
                  <c:v>28412</c:v>
                </c:pt>
                <c:pt idx="28">
                  <c:v>91299</c:v>
                </c:pt>
                <c:pt idx="29">
                  <c:v>71049</c:v>
                </c:pt>
                <c:pt idx="30">
                  <c:v>73888</c:v>
                </c:pt>
                <c:pt idx="31">
                  <c:v>87702</c:v>
                </c:pt>
                <c:pt idx="32">
                  <c:v>93464</c:v>
                </c:pt>
                <c:pt idx="33">
                  <c:v>35058</c:v>
                </c:pt>
                <c:pt idx="34">
                  <c:v>35582</c:v>
                </c:pt>
                <c:pt idx="35">
                  <c:v>167771</c:v>
                </c:pt>
                <c:pt idx="36">
                  <c:v>166106</c:v>
                </c:pt>
                <c:pt idx="37">
                  <c:v>169587</c:v>
                </c:pt>
                <c:pt idx="38">
                  <c:v>185017</c:v>
                </c:pt>
                <c:pt idx="39">
                  <c:v>155031</c:v>
                </c:pt>
                <c:pt idx="40">
                  <c:v>48666</c:v>
                </c:pt>
                <c:pt idx="41">
                  <c:v>51549</c:v>
                </c:pt>
                <c:pt idx="42">
                  <c:v>225859</c:v>
                </c:pt>
                <c:pt idx="43">
                  <c:v>193018</c:v>
                </c:pt>
                <c:pt idx="44">
                  <c:v>188060</c:v>
                </c:pt>
                <c:pt idx="45">
                  <c:v>186728</c:v>
                </c:pt>
                <c:pt idx="46">
                  <c:v>152595</c:v>
                </c:pt>
                <c:pt idx="47">
                  <c:v>47339</c:v>
                </c:pt>
                <c:pt idx="48">
                  <c:v>51876</c:v>
                </c:pt>
                <c:pt idx="49">
                  <c:v>243704</c:v>
                </c:pt>
                <c:pt idx="50">
                  <c:v>213823</c:v>
                </c:pt>
                <c:pt idx="51">
                  <c:v>202037</c:v>
                </c:pt>
                <c:pt idx="52">
                  <c:v>198886</c:v>
                </c:pt>
                <c:pt idx="53">
                  <c:v>153614</c:v>
                </c:pt>
                <c:pt idx="54">
                  <c:v>39376</c:v>
                </c:pt>
                <c:pt idx="55">
                  <c:v>44318</c:v>
                </c:pt>
                <c:pt idx="56">
                  <c:v>258158</c:v>
                </c:pt>
                <c:pt idx="57">
                  <c:v>217123</c:v>
                </c:pt>
                <c:pt idx="58">
                  <c:v>207763</c:v>
                </c:pt>
                <c:pt idx="59">
                  <c:v>234921</c:v>
                </c:pt>
                <c:pt idx="60">
                  <c:v>49159</c:v>
                </c:pt>
                <c:pt idx="61">
                  <c:v>35240</c:v>
                </c:pt>
                <c:pt idx="62">
                  <c:v>35350</c:v>
                </c:pt>
                <c:pt idx="63">
                  <c:v>53277</c:v>
                </c:pt>
                <c:pt idx="64">
                  <c:v>357587</c:v>
                </c:pt>
                <c:pt idx="65">
                  <c:v>238905</c:v>
                </c:pt>
                <c:pt idx="66">
                  <c:v>212249</c:v>
                </c:pt>
                <c:pt idx="67">
                  <c:v>149796</c:v>
                </c:pt>
                <c:pt idx="68">
                  <c:v>41485</c:v>
                </c:pt>
                <c:pt idx="69">
                  <c:v>52913</c:v>
                </c:pt>
                <c:pt idx="70">
                  <c:v>271795</c:v>
                </c:pt>
                <c:pt idx="71">
                  <c:v>238011</c:v>
                </c:pt>
                <c:pt idx="72">
                  <c:v>213232</c:v>
                </c:pt>
                <c:pt idx="73">
                  <c:v>208875</c:v>
                </c:pt>
                <c:pt idx="74">
                  <c:v>137764</c:v>
                </c:pt>
                <c:pt idx="75">
                  <c:v>40171</c:v>
                </c:pt>
                <c:pt idx="76">
                  <c:v>58402</c:v>
                </c:pt>
                <c:pt idx="77">
                  <c:v>270347</c:v>
                </c:pt>
                <c:pt idx="78">
                  <c:v>229670</c:v>
                </c:pt>
                <c:pt idx="79">
                  <c:v>206439</c:v>
                </c:pt>
                <c:pt idx="80">
                  <c:v>209478</c:v>
                </c:pt>
                <c:pt idx="81">
                  <c:v>141412</c:v>
                </c:pt>
                <c:pt idx="82">
                  <c:v>44310</c:v>
                </c:pt>
                <c:pt idx="83">
                  <c:v>53960</c:v>
                </c:pt>
                <c:pt idx="84">
                  <c:v>265648</c:v>
                </c:pt>
                <c:pt idx="85">
                  <c:v>230497</c:v>
                </c:pt>
                <c:pt idx="86">
                  <c:v>208555</c:v>
                </c:pt>
                <c:pt idx="87">
                  <c:v>213563</c:v>
                </c:pt>
                <c:pt idx="88">
                  <c:v>145955</c:v>
                </c:pt>
                <c:pt idx="89">
                  <c:v>33310</c:v>
                </c:pt>
                <c:pt idx="90">
                  <c:v>65241</c:v>
                </c:pt>
                <c:pt idx="91">
                  <c:v>300125</c:v>
                </c:pt>
                <c:pt idx="92">
                  <c:v>244299</c:v>
                </c:pt>
                <c:pt idx="93">
                  <c:v>215697</c:v>
                </c:pt>
                <c:pt idx="94">
                  <c:v>212251</c:v>
                </c:pt>
                <c:pt idx="95">
                  <c:v>143358</c:v>
                </c:pt>
                <c:pt idx="96">
                  <c:v>34176</c:v>
                </c:pt>
                <c:pt idx="97">
                  <c:v>61065</c:v>
                </c:pt>
                <c:pt idx="98">
                  <c:v>271276</c:v>
                </c:pt>
                <c:pt idx="99">
                  <c:v>192800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A9-49A4-8C71-454A990991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</c:dateAx>
      <c:valAx>
        <c:axId val="419321824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3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Sheet1!$G$2:$G$107</c:f>
              <c:numCache>
                <c:formatCode>General</c:formatCode>
                <c:ptCount val="106"/>
                <c:pt idx="0">
                  <c:v>6309</c:v>
                </c:pt>
                <c:pt idx="1">
                  <c:v>6340</c:v>
                </c:pt>
                <c:pt idx="2">
                  <c:v>6426</c:v>
                </c:pt>
                <c:pt idx="3">
                  <c:v>6524</c:v>
                </c:pt>
                <c:pt idx="4">
                  <c:v>6543</c:v>
                </c:pt>
                <c:pt idx="5">
                  <c:v>6143</c:v>
                </c:pt>
                <c:pt idx="6">
                  <c:v>6351</c:v>
                </c:pt>
                <c:pt idx="7">
                  <c:v>7046</c:v>
                </c:pt>
                <c:pt idx="8">
                  <c:v>7077</c:v>
                </c:pt>
                <c:pt idx="9">
                  <c:v>7169</c:v>
                </c:pt>
                <c:pt idx="10">
                  <c:v>7385</c:v>
                </c:pt>
                <c:pt idx="11">
                  <c:v>7483</c:v>
                </c:pt>
                <c:pt idx="12">
                  <c:v>7188</c:v>
                </c:pt>
                <c:pt idx="13">
                  <c:v>7452</c:v>
                </c:pt>
                <c:pt idx="14">
                  <c:v>8258</c:v>
                </c:pt>
                <c:pt idx="15">
                  <c:v>8440</c:v>
                </c:pt>
                <c:pt idx="16">
                  <c:v>8384</c:v>
                </c:pt>
                <c:pt idx="17">
                  <c:v>8390</c:v>
                </c:pt>
                <c:pt idx="18">
                  <c:v>8454</c:v>
                </c:pt>
                <c:pt idx="19">
                  <c:v>8110</c:v>
                </c:pt>
                <c:pt idx="20">
                  <c:v>8335</c:v>
                </c:pt>
                <c:pt idx="21">
                  <c:v>9010</c:v>
                </c:pt>
                <c:pt idx="22">
                  <c:v>8984</c:v>
                </c:pt>
                <c:pt idx="23">
                  <c:v>9004</c:v>
                </c:pt>
                <c:pt idx="24">
                  <c:v>8967</c:v>
                </c:pt>
                <c:pt idx="25">
                  <c:v>8935</c:v>
                </c:pt>
                <c:pt idx="26">
                  <c:v>8535</c:v>
                </c:pt>
                <c:pt idx="27">
                  <c:v>8749</c:v>
                </c:pt>
                <c:pt idx="28">
                  <c:v>9465</c:v>
                </c:pt>
                <c:pt idx="29">
                  <c:v>9333</c:v>
                </c:pt>
                <c:pt idx="30">
                  <c:v>9161</c:v>
                </c:pt>
                <c:pt idx="31">
                  <c:v>8955</c:v>
                </c:pt>
                <c:pt idx="32">
                  <c:v>8763</c:v>
                </c:pt>
                <c:pt idx="33">
                  <c:v>8203</c:v>
                </c:pt>
                <c:pt idx="34">
                  <c:v>8316</c:v>
                </c:pt>
                <c:pt idx="35">
                  <c:v>8952</c:v>
                </c:pt>
                <c:pt idx="36">
                  <c:v>8619</c:v>
                </c:pt>
                <c:pt idx="37">
                  <c:v>8302</c:v>
                </c:pt>
                <c:pt idx="38">
                  <c:v>8145</c:v>
                </c:pt>
                <c:pt idx="39">
                  <c:v>8021</c:v>
                </c:pt>
                <c:pt idx="40">
                  <c:v>7501</c:v>
                </c:pt>
                <c:pt idx="41">
                  <c:v>7551</c:v>
                </c:pt>
                <c:pt idx="42">
                  <c:v>8091</c:v>
                </c:pt>
                <c:pt idx="43">
                  <c:v>7825</c:v>
                </c:pt>
                <c:pt idx="44">
                  <c:v>7506</c:v>
                </c:pt>
                <c:pt idx="45">
                  <c:v>7199</c:v>
                </c:pt>
                <c:pt idx="46">
                  <c:v>6372</c:v>
                </c:pt>
                <c:pt idx="47">
                  <c:v>6224</c:v>
                </c:pt>
                <c:pt idx="48">
                  <c:v>6319</c:v>
                </c:pt>
                <c:pt idx="49">
                  <c:v>6386</c:v>
                </c:pt>
                <c:pt idx="50">
                  <c:v>7061</c:v>
                </c:pt>
                <c:pt idx="51">
                  <c:v>6706</c:v>
                </c:pt>
                <c:pt idx="52">
                  <c:v>6230</c:v>
                </c:pt>
                <c:pt idx="53">
                  <c:v>5915</c:v>
                </c:pt>
                <c:pt idx="54">
                  <c:v>5279</c:v>
                </c:pt>
                <c:pt idx="55">
                  <c:v>5233</c:v>
                </c:pt>
                <c:pt idx="56">
                  <c:v>5525</c:v>
                </c:pt>
                <c:pt idx="57">
                  <c:v>5217</c:v>
                </c:pt>
                <c:pt idx="58">
                  <c:v>4917</c:v>
                </c:pt>
                <c:pt idx="59">
                  <c:v>4661</c:v>
                </c:pt>
                <c:pt idx="60">
                  <c:v>4413</c:v>
                </c:pt>
                <c:pt idx="61">
                  <c:v>4017</c:v>
                </c:pt>
                <c:pt idx="62">
                  <c:v>4025</c:v>
                </c:pt>
                <c:pt idx="63">
                  <c:v>4301</c:v>
                </c:pt>
                <c:pt idx="64">
                  <c:v>4132</c:v>
                </c:pt>
                <c:pt idx="65">
                  <c:v>3972</c:v>
                </c:pt>
                <c:pt idx="66">
                  <c:v>3740</c:v>
                </c:pt>
                <c:pt idx="67">
                  <c:v>3529</c:v>
                </c:pt>
                <c:pt idx="68">
                  <c:v>3178</c:v>
                </c:pt>
                <c:pt idx="69">
                  <c:v>3177</c:v>
                </c:pt>
                <c:pt idx="70">
                  <c:v>3328</c:v>
                </c:pt>
                <c:pt idx="71">
                  <c:v>3159</c:v>
                </c:pt>
                <c:pt idx="72">
                  <c:v>3014</c:v>
                </c:pt>
                <c:pt idx="73">
                  <c:v>2850</c:v>
                </c:pt>
                <c:pt idx="74">
                  <c:v>2689</c:v>
                </c:pt>
                <c:pt idx="75">
                  <c:v>2487</c:v>
                </c:pt>
                <c:pt idx="76">
                  <c:v>2514</c:v>
                </c:pt>
                <c:pt idx="77">
                  <c:v>2712</c:v>
                </c:pt>
                <c:pt idx="78">
                  <c:v>2543</c:v>
                </c:pt>
                <c:pt idx="79">
                  <c:v>2355</c:v>
                </c:pt>
                <c:pt idx="80">
                  <c:v>2205</c:v>
                </c:pt>
                <c:pt idx="81">
                  <c:v>2091</c:v>
                </c:pt>
                <c:pt idx="82">
                  <c:v>1871</c:v>
                </c:pt>
                <c:pt idx="83">
                  <c:v>1820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DB9-4256-AE28-72A256191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V2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Sheet1!$C$2:$C$107</c:f>
              <c:numCache>
                <c:formatCode>General</c:formatCode>
                <c:ptCount val="106"/>
                <c:pt idx="10">
                  <c:v>7426.8491842441945</c:v>
                </c:pt>
                <c:pt idx="11">
                  <c:v>7641.2885885599235</c:v>
                </c:pt>
                <c:pt idx="12">
                  <c:v>7858.7733974309403</c:v>
                </c:pt>
                <c:pt idx="13">
                  <c:v>8080.8756470241578</c:v>
                </c:pt>
                <c:pt idx="14">
                  <c:v>8303.7918340452834</c:v>
                </c:pt>
                <c:pt idx="15">
                  <c:v>8520.4495690051208</c:v>
                </c:pt>
                <c:pt idx="16">
                  <c:v>8729.2493516752984</c:v>
                </c:pt>
                <c:pt idx="17">
                  <c:v>8923.2127582981848</c:v>
                </c:pt>
                <c:pt idx="18">
                  <c:v>9094.9550504792642</c:v>
                </c:pt>
                <c:pt idx="19">
                  <c:v>9244.2984538285218</c:v>
                </c:pt>
                <c:pt idx="20">
                  <c:v>9371.4411388932676</c:v>
                </c:pt>
                <c:pt idx="21">
                  <c:v>9472.5884748683129</c:v>
                </c:pt>
                <c:pt idx="22">
                  <c:v>9546.1786250814639</c:v>
                </c:pt>
                <c:pt idx="23">
                  <c:v>9593.6506055808859</c:v>
                </c:pt>
                <c:pt idx="24">
                  <c:v>9617.2526729955462</c:v>
                </c:pt>
                <c:pt idx="25">
                  <c:v>9619.1771934930184</c:v>
                </c:pt>
                <c:pt idx="26">
                  <c:v>9600.5731324596945</c:v>
                </c:pt>
                <c:pt idx="27">
                  <c:v>9562.0426167209662</c:v>
                </c:pt>
                <c:pt idx="28">
                  <c:v>9503.5506228442719</c:v>
                </c:pt>
                <c:pt idx="29">
                  <c:v>9426.8062612804042</c:v>
                </c:pt>
                <c:pt idx="30">
                  <c:v>9333.9796280685005</c:v>
                </c:pt>
                <c:pt idx="31">
                  <c:v>9226.8100015593973</c:v>
                </c:pt>
                <c:pt idx="32">
                  <c:v>9106.5364321818051</c:v>
                </c:pt>
                <c:pt idx="33">
                  <c:v>8974.6868556154459</c:v>
                </c:pt>
                <c:pt idx="34">
                  <c:v>8833.0057791238651</c:v>
                </c:pt>
                <c:pt idx="35">
                  <c:v>8682.4813127953385</c:v>
                </c:pt>
                <c:pt idx="36">
                  <c:v>8524.4538241035316</c:v>
                </c:pt>
                <c:pt idx="37">
                  <c:v>8360.0207496982239</c:v>
                </c:pt>
                <c:pt idx="38">
                  <c:v>8190.0100184020584</c:v>
                </c:pt>
                <c:pt idx="39">
                  <c:v>8015.5164645318864</c:v>
                </c:pt>
                <c:pt idx="40">
                  <c:v>7837.5822790957545</c:v>
                </c:pt>
                <c:pt idx="41">
                  <c:v>7656.9110186796343</c:v>
                </c:pt>
                <c:pt idx="42">
                  <c:v>7474.1573623288295</c:v>
                </c:pt>
                <c:pt idx="43">
                  <c:v>7290.0887941771989</c:v>
                </c:pt>
                <c:pt idx="44">
                  <c:v>7105.2529061667101</c:v>
                </c:pt>
                <c:pt idx="45">
                  <c:v>6920.1492689128791</c:v>
                </c:pt>
                <c:pt idx="46">
                  <c:v>6735.342094785774</c:v>
                </c:pt>
                <c:pt idx="47">
                  <c:v>6551.1772442467136</c:v>
                </c:pt>
                <c:pt idx="48">
                  <c:v>6369.6818716982752</c:v>
                </c:pt>
                <c:pt idx="49">
                  <c:v>6191.14257632717</c:v>
                </c:pt>
                <c:pt idx="50">
                  <c:v>6015.6800914217065</c:v>
                </c:pt>
                <c:pt idx="51">
                  <c:v>5843.4320802559569</c:v>
                </c:pt>
                <c:pt idx="52">
                  <c:v>5674.4870437275986</c:v>
                </c:pt>
                <c:pt idx="53">
                  <c:v>5508.8876394518329</c:v>
                </c:pt>
                <c:pt idx="54">
                  <c:v>5346.7253900737824</c:v>
                </c:pt>
                <c:pt idx="55">
                  <c:v>5188.0885085985356</c:v>
                </c:pt>
                <c:pt idx="56">
                  <c:v>5033.0442936686341</c:v>
                </c:pt>
                <c:pt idx="57">
                  <c:v>4881.6233763704449</c:v>
                </c:pt>
                <c:pt idx="58">
                  <c:v>4733.8492870612527</c:v>
                </c:pt>
                <c:pt idx="59">
                  <c:v>4589.7525521492007</c:v>
                </c:pt>
                <c:pt idx="60">
                  <c:v>4449.3294123228152</c:v>
                </c:pt>
                <c:pt idx="61">
                  <c:v>4312.5383723072573</c:v>
                </c:pt>
                <c:pt idx="62">
                  <c:v>4179.2096796089745</c:v>
                </c:pt>
                <c:pt idx="63">
                  <c:v>4049.1892020755904</c:v>
                </c:pt>
                <c:pt idx="64">
                  <c:v>3922.5826558302429</c:v>
                </c:pt>
                <c:pt idx="65">
                  <c:v>3799.420499892321</c:v>
                </c:pt>
                <c:pt idx="66">
                  <c:v>3679.6823541430986</c:v>
                </c:pt>
                <c:pt idx="67">
                  <c:v>3563.364926006409</c:v>
                </c:pt>
                <c:pt idx="68">
                  <c:v>3450.4609229791427</c:v>
                </c:pt>
                <c:pt idx="69">
                  <c:v>3340.9201847728</c:v>
                </c:pt>
                <c:pt idx="70">
                  <c:v>3234.7102726468447</c:v>
                </c:pt>
                <c:pt idx="71">
                  <c:v>3132.5180477344002</c:v>
                </c:pt>
                <c:pt idx="72">
                  <c:v>3034.8192170870798</c:v>
                </c:pt>
                <c:pt idx="73">
                  <c:v>2941.8625687581357</c:v>
                </c:pt>
                <c:pt idx="74">
                  <c:v>2853.76379202818</c:v>
                </c:pt>
                <c:pt idx="75">
                  <c:v>2770.5602045381074</c:v>
                </c:pt>
                <c:pt idx="76">
                  <c:v>2692.246918019508</c:v>
                </c:pt>
                <c:pt idx="77">
                  <c:v>2618.798193780673</c:v>
                </c:pt>
                <c:pt idx="78">
                  <c:v>2550.1883841627828</c:v>
                </c:pt>
                <c:pt idx="79">
                  <c:v>2486.3734739102861</c:v>
                </c:pt>
                <c:pt idx="80">
                  <c:v>2427.258546612135</c:v>
                </c:pt>
                <c:pt idx="81">
                  <c:v>2372.6864885357445</c:v>
                </c:pt>
                <c:pt idx="82">
                  <c:v>2322.4479529265518</c:v>
                </c:pt>
                <c:pt idx="83">
                  <c:v>2276.3013321467274</c:v>
                </c:pt>
                <c:pt idx="84">
                  <c:v>2233.9649761603914</c:v>
                </c:pt>
                <c:pt idx="85">
                  <c:v>2195.1326465706366</c:v>
                </c:pt>
                <c:pt idx="86">
                  <c:v>2159.4861666696311</c:v>
                </c:pt>
                <c:pt idx="87">
                  <c:v>2126.7073747377999</c:v>
                </c:pt>
                <c:pt idx="88">
                  <c:v>2096.4868292186015</c:v>
                </c:pt>
                <c:pt idx="89">
                  <c:v>2068.5296363381899</c:v>
                </c:pt>
                <c:pt idx="90">
                  <c:v>2042.5561249189477</c:v>
                </c:pt>
                <c:pt idx="91">
                  <c:v>2018.3022020011899</c:v>
                </c:pt>
                <c:pt idx="92">
                  <c:v>1995.518722848054</c:v>
                </c:pt>
                <c:pt idx="93">
                  <c:v>1973.9787205801392</c:v>
                </c:pt>
                <c:pt idx="94">
                  <c:v>1953.4805919230546</c:v>
                </c:pt>
                <c:pt idx="95">
                  <c:v>1933.8480410093039</c:v>
                </c:pt>
                <c:pt idx="96">
                  <c:v>1914.9280024510178</c:v>
                </c:pt>
                <c:pt idx="97">
                  <c:v>1896.5870016107658</c:v>
                </c:pt>
                <c:pt idx="98">
                  <c:v>1878.7245339652259</c:v>
                </c:pt>
                <c:pt idx="99">
                  <c:v>1861.2655973864325</c:v>
                </c:pt>
                <c:pt idx="100">
                  <c:v>1844.1534808529698</c:v>
                </c:pt>
                <c:pt idx="101">
                  <c:v>1827.3448641063899</c:v>
                </c:pt>
                <c:pt idx="102">
                  <c:v>1810.8058850418565</c:v>
                </c:pt>
                <c:pt idx="103">
                  <c:v>1794.5103092201423</c:v>
                </c:pt>
                <c:pt idx="104">
                  <c:v>1778.4376019176916</c:v>
                </c:pt>
                <c:pt idx="105">
                  <c:v>1762.5711082779626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16-4360-A02D-44DD6057B4BC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V3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Sheet1!$D$2:$D$107</c:f>
              <c:numCache>
                <c:formatCode>General</c:formatCode>
                <c:ptCount val="106"/>
                <c:pt idx="10">
                  <c:v>7390.376078888994</c:v>
                </c:pt>
                <c:pt idx="11">
                  <c:v>7560.5663616120992</c:v>
                </c:pt>
                <c:pt idx="12">
                  <c:v>7731.759888923496</c:v>
                </c:pt>
                <c:pt idx="13">
                  <c:v>7906.3614437905435</c:v>
                </c:pt>
                <c:pt idx="14">
                  <c:v>8081.0306685990772</c:v>
                </c:pt>
                <c:pt idx="15">
                  <c:v>8248.8358272626447</c:v>
                </c:pt>
                <c:pt idx="16">
                  <c:v>8408.4235352037649</c:v>
                </c:pt>
                <c:pt idx="17">
                  <c:v>8553.4595334598653</c:v>
                </c:pt>
                <c:pt idx="18">
                  <c:v>8677.5263222338017</c:v>
                </c:pt>
                <c:pt idx="19">
                  <c:v>8780.8848523242159</c:v>
                </c:pt>
                <c:pt idx="20">
                  <c:v>8864.5370259415486</c:v>
                </c:pt>
                <c:pt idx="21">
                  <c:v>8925.6691299824433</c:v>
                </c:pt>
                <c:pt idx="22">
                  <c:v>8962.8370098400901</c:v>
                </c:pt>
                <c:pt idx="23">
                  <c:v>8977.1357322977565</c:v>
                </c:pt>
                <c:pt idx="24">
                  <c:v>8970.5099558108395</c:v>
                </c:pt>
                <c:pt idx="25">
                  <c:v>8944.9483710805962</c:v>
                </c:pt>
                <c:pt idx="26">
                  <c:v>8901.2184566174383</c:v>
                </c:pt>
                <c:pt idx="27">
                  <c:v>8839.545984773391</c:v>
                </c:pt>
                <c:pt idx="28">
                  <c:v>8759.6368819682466</c:v>
                </c:pt>
                <c:pt idx="29">
                  <c:v>8662.9599938767187</c:v>
                </c:pt>
                <c:pt idx="30">
                  <c:v>8551.5235222076753</c:v>
                </c:pt>
                <c:pt idx="31">
                  <c:v>8426.8782468293412</c:v>
                </c:pt>
                <c:pt idx="32">
                  <c:v>8289.9503448128726</c:v>
                </c:pt>
                <c:pt idx="33">
                  <c:v>8141.8268934944235</c:v>
                </c:pt>
                <c:pt idx="34">
                  <c:v>7983.9742670862415</c:v>
                </c:pt>
                <c:pt idx="35">
                  <c:v>7817.336781502192</c:v>
                </c:pt>
                <c:pt idx="36">
                  <c:v>7643.2841439087324</c:v>
                </c:pt>
                <c:pt idx="37">
                  <c:v>7462.8807235054155</c:v>
                </c:pt>
                <c:pt idx="38">
                  <c:v>7276.9664777328026</c:v>
                </c:pt>
                <c:pt idx="39">
                  <c:v>7086.6495252608902</c:v>
                </c:pt>
                <c:pt idx="40">
                  <c:v>6893.023133288345</c:v>
                </c:pt>
                <c:pt idx="41">
                  <c:v>6696.9343451260074</c:v>
                </c:pt>
                <c:pt idx="42">
                  <c:v>6499.1881300981377</c:v>
                </c:pt>
                <c:pt idx="43">
                  <c:v>6300.7258193655734</c:v>
                </c:pt>
                <c:pt idx="44">
                  <c:v>6102.2622422534714</c:v>
                </c:pt>
                <c:pt idx="45">
                  <c:v>5904.4599146211976</c:v>
                </c:pt>
                <c:pt idx="46">
                  <c:v>5708.0332198479173</c:v>
                </c:pt>
                <c:pt idx="47">
                  <c:v>5513.4814572506493</c:v>
                </c:pt>
                <c:pt idx="48">
                  <c:v>5322.7011502115347</c:v>
                </c:pt>
                <c:pt idx="49">
                  <c:v>5136.0989921154878</c:v>
                </c:pt>
                <c:pt idx="50">
                  <c:v>4953.9156434867891</c:v>
                </c:pt>
                <c:pt idx="51">
                  <c:v>4776.3712721748889</c:v>
                </c:pt>
                <c:pt idx="52">
                  <c:v>4603.6305168492181</c:v>
                </c:pt>
                <c:pt idx="53">
                  <c:v>4435.809941559769</c:v>
                </c:pt>
                <c:pt idx="54">
                  <c:v>4272.9564371910619</c:v>
                </c:pt>
                <c:pt idx="55">
                  <c:v>4115.0384719323229</c:v>
                </c:pt>
                <c:pt idx="56">
                  <c:v>3961.9641177195499</c:v>
                </c:pt>
                <c:pt idx="57">
                  <c:v>3813.5845495850799</c:v>
                </c:pt>
                <c:pt idx="58">
                  <c:v>3669.7408370515359</c:v>
                </c:pt>
                <c:pt idx="59">
                  <c:v>3530.2881179976384</c:v>
                </c:pt>
                <c:pt idx="60">
                  <c:v>3395.1171497090209</c:v>
                </c:pt>
                <c:pt idx="61">
                  <c:v>3264.1483301280509</c:v>
                </c:pt>
                <c:pt idx="62">
                  <c:v>3137.2160545631791</c:v>
                </c:pt>
                <c:pt idx="63">
                  <c:v>3014.1802134697659</c:v>
                </c:pt>
                <c:pt idx="64">
                  <c:v>2895.0883333579691</c:v>
                </c:pt>
                <c:pt idx="65">
                  <c:v>2779.8923620749533</c:v>
                </c:pt>
                <c:pt idx="66">
                  <c:v>2668.513455558385</c:v>
                </c:pt>
                <c:pt idx="67">
                  <c:v>2560.9187104228104</c:v>
                </c:pt>
                <c:pt idx="68">
                  <c:v>2457.104579352324</c:v>
                </c:pt>
                <c:pt idx="69">
                  <c:v>2357.0409803930156</c:v>
                </c:pt>
                <c:pt idx="70">
                  <c:v>2260.7080044390395</c:v>
                </c:pt>
                <c:pt idx="71">
                  <c:v>2168.5236942264246</c:v>
                </c:pt>
                <c:pt idx="72">
                  <c:v>2080.7339332177116</c:v>
                </c:pt>
                <c:pt idx="73">
                  <c:v>1997.4336124521719</c:v>
                </c:pt>
                <c:pt idx="74">
                  <c:v>1918.6324270671246</c:v>
                </c:pt>
                <c:pt idx="75">
                  <c:v>1844.2905732759427</c:v>
                </c:pt>
                <c:pt idx="76">
                  <c:v>1774.3407353181883</c:v>
                </c:pt>
                <c:pt idx="77">
                  <c:v>1708.6961356804984</c:v>
                </c:pt>
                <c:pt idx="78">
                  <c:v>1647.2488107708523</c:v>
                </c:pt>
                <c:pt idx="79">
                  <c:v>1589.8597401378745</c:v>
                </c:pt>
                <c:pt idx="80">
                  <c:v>1536.3621653024416</c:v>
                </c:pt>
                <c:pt idx="81">
                  <c:v>1486.5615048056395</c:v>
                </c:pt>
                <c:pt idx="82">
                  <c:v>1440.2383156176234</c:v>
                </c:pt>
                <c:pt idx="83">
                  <c:v>1397.0711114147584</c:v>
                </c:pt>
                <c:pt idx="84">
                  <c:v>1356.6775706780152</c:v>
                </c:pt>
                <c:pt idx="85">
                  <c:v>1318.6556962910968</c:v>
                </c:pt>
                <c:pt idx="86">
                  <c:v>1282.6038164750046</c:v>
                </c:pt>
                <c:pt idx="87">
                  <c:v>1248.16780305578</c:v>
                </c:pt>
                <c:pt idx="88">
                  <c:v>1215.0369875384508</c:v>
                </c:pt>
                <c:pt idx="89">
                  <c:v>1182.9366880523062</c:v>
                </c:pt>
                <c:pt idx="90">
                  <c:v>1151.6216380273365</c:v>
                </c:pt>
                <c:pt idx="91">
                  <c:v>1120.8733152870509</c:v>
                </c:pt>
                <c:pt idx="92">
                  <c:v>1090.5579626511567</c:v>
                </c:pt>
                <c:pt idx="93">
                  <c:v>1060.6079443164761</c:v>
                </c:pt>
                <c:pt idx="94">
                  <c:v>1031.0022258806455</c:v>
                </c:pt>
                <c:pt idx="95">
                  <c:v>1001.7507720976462</c:v>
                </c:pt>
                <c:pt idx="96">
                  <c:v>972.88267690425448</c:v>
                </c:pt>
                <c:pt idx="97">
                  <c:v>944.43700909276265</c:v>
                </c:pt>
                <c:pt idx="98">
                  <c:v>916.45759145203431</c:v>
                </c:pt>
                <c:pt idx="99">
                  <c:v>888.9921957573946</c:v>
                </c:pt>
                <c:pt idx="100">
                  <c:v>862.09603725550801</c:v>
                </c:pt>
                <c:pt idx="101">
                  <c:v>835.82544682989305</c:v>
                </c:pt>
                <c:pt idx="102">
                  <c:v>810.23205399591552</c:v>
                </c:pt>
                <c:pt idx="103">
                  <c:v>785.35943292395098</c:v>
                </c:pt>
                <c:pt idx="104">
                  <c:v>761.24232753317153</c:v>
                </c:pt>
                <c:pt idx="105">
                  <c:v>737.90723586154252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216-4360-A02D-44DD6057B4BC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Sheet1!$F$2:$F$107</c:f>
              <c:numCache>
                <c:formatCode>General</c:formatCode>
                <c:ptCount val="106"/>
                <c:pt idx="10">
                  <c:v>7445.066791190713</c:v>
                </c:pt>
                <c:pt idx="11">
                  <c:v>7683.2928553793045</c:v>
                </c:pt>
                <c:pt idx="12">
                  <c:v>7927.5036554373874</c:v>
                </c:pt>
                <c:pt idx="13">
                  <c:v>8178.8407071724523</c:v>
                </c:pt>
                <c:pt idx="14">
                  <c:v>8433.2297068548633</c:v>
                </c:pt>
                <c:pt idx="15">
                  <c:v>8683.4860314971902</c:v>
                </c:pt>
                <c:pt idx="16">
                  <c:v>8927.8341552411457</c:v>
                </c:pt>
                <c:pt idx="17">
                  <c:v>9158.9015366558306</c:v>
                </c:pt>
                <c:pt idx="18">
                  <c:v>9368.663691722064</c:v>
                </c:pt>
                <c:pt idx="19">
                  <c:v>9556.5085497429736</c:v>
                </c:pt>
                <c:pt idx="20">
                  <c:v>9721.9991608728033</c:v>
                </c:pt>
                <c:pt idx="21">
                  <c:v>9860.604538894615</c:v>
                </c:pt>
                <c:pt idx="22">
                  <c:v>9970.409506576616</c:v>
                </c:pt>
                <c:pt idx="23">
                  <c:v>10052.722249482642</c:v>
                </c:pt>
                <c:pt idx="24">
                  <c:v>10109.642928074862</c:v>
                </c:pt>
                <c:pt idx="25">
                  <c:v>10143.178943764886</c:v>
                </c:pt>
                <c:pt idx="26">
                  <c:v>10154.409892875401</c:v>
                </c:pt>
                <c:pt idx="27">
                  <c:v>10143.913370193412</c:v>
                </c:pt>
                <c:pt idx="28">
                  <c:v>10111.628752794104</c:v>
                </c:pt>
                <c:pt idx="29">
                  <c:v>10059.250531358719</c:v>
                </c:pt>
                <c:pt idx="30">
                  <c:v>9988.9190624145431</c:v>
                </c:pt>
                <c:pt idx="31">
                  <c:v>9902.3514265336453</c:v>
                </c:pt>
                <c:pt idx="32">
                  <c:v>9800.8373788582285</c:v>
                </c:pt>
                <c:pt idx="33">
                  <c:v>9686.0556333873883</c:v>
                </c:pt>
                <c:pt idx="34">
                  <c:v>9559.8669000297923</c:v>
                </c:pt>
                <c:pt idx="35">
                  <c:v>9423.3101085894687</c:v>
                </c:pt>
                <c:pt idx="36">
                  <c:v>9277.7862144212249</c:v>
                </c:pt>
                <c:pt idx="37">
                  <c:v>9124.5093254181265</c:v>
                </c:pt>
                <c:pt idx="38">
                  <c:v>8964.4131323599649</c:v>
                </c:pt>
                <c:pt idx="39">
                  <c:v>8798.7147582139787</c:v>
                </c:pt>
                <c:pt idx="40">
                  <c:v>8628.5864473178681</c:v>
                </c:pt>
                <c:pt idx="41">
                  <c:v>8454.7940666114318</c:v>
                </c:pt>
                <c:pt idx="42">
                  <c:v>8278.0384528384766</c:v>
                </c:pt>
                <c:pt idx="43">
                  <c:v>8099.1398565369373</c:v>
                </c:pt>
                <c:pt idx="44">
                  <c:v>7918.7090367630908</c:v>
                </c:pt>
                <c:pt idx="45">
                  <c:v>7737.3188344419905</c:v>
                </c:pt>
                <c:pt idx="46">
                  <c:v>7555.6237625192007</c:v>
                </c:pt>
                <c:pt idx="47">
                  <c:v>7374.0544184679966</c:v>
                </c:pt>
                <c:pt idx="48">
                  <c:v>7194.8907245393248</c:v>
                </c:pt>
                <c:pt idx="49">
                  <c:v>7018.4283971524101</c:v>
                </c:pt>
                <c:pt idx="50">
                  <c:v>6844.8206277902764</c:v>
                </c:pt>
                <c:pt idx="51">
                  <c:v>6674.2623915119702</c:v>
                </c:pt>
                <c:pt idx="52">
                  <c:v>6506.9242344970125</c:v>
                </c:pt>
                <c:pt idx="53">
                  <c:v>6342.9497603710461</c:v>
                </c:pt>
                <c:pt idx="54">
                  <c:v>6182.4807127655695</c:v>
                </c:pt>
                <c:pt idx="55">
                  <c:v>6025.6116742315899</c:v>
                </c:pt>
                <c:pt idx="56">
                  <c:v>5872.3909531744248</c:v>
                </c:pt>
                <c:pt idx="57">
                  <c:v>5722.818215296119</c:v>
                </c:pt>
                <c:pt idx="58">
                  <c:v>5576.880127703751</c:v>
                </c:pt>
                <c:pt idx="59">
                  <c:v>5434.5685766589741</c:v>
                </c:pt>
                <c:pt idx="60">
                  <c:v>5295.8979267290197</c:v>
                </c:pt>
                <c:pt idx="61">
                  <c:v>5160.8988644035244</c:v>
                </c:pt>
                <c:pt idx="62">
                  <c:v>5029.507415074765</c:v>
                </c:pt>
                <c:pt idx="63">
                  <c:v>4901.6722166798763</c:v>
                </c:pt>
                <c:pt idx="64">
                  <c:v>4777.3897357680271</c:v>
                </c:pt>
                <c:pt idx="65">
                  <c:v>4656.5814728264013</c:v>
                </c:pt>
                <c:pt idx="66">
                  <c:v>4539.1515768147619</c:v>
                </c:pt>
                <c:pt idx="67">
                  <c:v>4425.0521293648935</c:v>
                </c:pt>
                <c:pt idx="68">
                  <c:v>4314.2415428973018</c:v>
                </c:pt>
                <c:pt idx="69">
                  <c:v>4206.6384886395517</c:v>
                </c:pt>
                <c:pt idx="70">
                  <c:v>4102.169410650371</c:v>
                </c:pt>
                <c:pt idx="71">
                  <c:v>4000.7681398717559</c:v>
                </c:pt>
                <c:pt idx="72">
                  <c:v>3902.3602346390849</c:v>
                </c:pt>
                <c:pt idx="73">
                  <c:v>3806.8695634724681</c:v>
                </c:pt>
                <c:pt idx="74">
                  <c:v>3714.2197987895802</c:v>
                </c:pt>
                <c:pt idx="75">
                  <c:v>3624.3346292297729</c:v>
                </c:pt>
                <c:pt idx="76">
                  <c:v>3537.1373657322065</c:v>
                </c:pt>
                <c:pt idx="77">
                  <c:v>3452.5515163372265</c:v>
                </c:pt>
                <c:pt idx="78">
                  <c:v>3370.5010180504528</c:v>
                </c:pt>
                <c:pt idx="79">
                  <c:v>3290.9100809288525</c:v>
                </c:pt>
                <c:pt idx="80">
                  <c:v>3213.7036620639938</c:v>
                </c:pt>
                <c:pt idx="81">
                  <c:v>3138.8077139150005</c:v>
                </c:pt>
                <c:pt idx="82">
                  <c:v>3066.149209609529</c:v>
                </c:pt>
                <c:pt idx="83">
                  <c:v>2995.6563044153677</c:v>
                </c:pt>
                <c:pt idx="84">
                  <c:v>2927.2585040506242</c:v>
                </c:pt>
                <c:pt idx="85">
                  <c:v>2860.8866912581957</c:v>
                </c:pt>
                <c:pt idx="86">
                  <c:v>2796.4730925708832</c:v>
                </c:pt>
                <c:pt idx="87">
                  <c:v>2733.9514118582142</c:v>
                </c:pt>
                <c:pt idx="88">
                  <c:v>2673.2569309225064</c:v>
                </c:pt>
                <c:pt idx="89">
                  <c:v>2614.3265568015354</c:v>
                </c:pt>
                <c:pt idx="90">
                  <c:v>2557.0988177556069</c:v>
                </c:pt>
                <c:pt idx="91">
                  <c:v>2501.513845808237</c:v>
                </c:pt>
                <c:pt idx="92">
                  <c:v>2447.5134224730709</c:v>
                </c:pt>
                <c:pt idx="93">
                  <c:v>2395.0409723346834</c:v>
                </c:pt>
                <c:pt idx="94">
                  <c:v>2344.0415388401793</c:v>
                </c:pt>
                <c:pt idx="95">
                  <c:v>2294.4617873935317</c:v>
                </c:pt>
                <c:pt idx="96">
                  <c:v>2246.2500101165147</c:v>
                </c:pt>
                <c:pt idx="97">
                  <c:v>2199.356119954693</c:v>
                </c:pt>
                <c:pt idx="98">
                  <c:v>2153.7316205690654</c:v>
                </c:pt>
                <c:pt idx="99">
                  <c:v>2109.3295667916805</c:v>
                </c:pt>
                <c:pt idx="100">
                  <c:v>2066.1045478985202</c:v>
                </c:pt>
                <c:pt idx="101">
                  <c:v>2024.0126691892413</c:v>
                </c:pt>
                <c:pt idx="102">
                  <c:v>1983.0115196377828</c:v>
                </c:pt>
                <c:pt idx="103">
                  <c:v>1943.060142473583</c:v>
                </c:pt>
                <c:pt idx="104">
                  <c:v>1904.1190045077831</c:v>
                </c:pt>
                <c:pt idx="105">
                  <c:v>1866.149964280901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DB9-4256-AE28-72A256191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0000242690338468"/>
          <c:y val="4.6874997116449491E-2"/>
          <c:w val="0.63135654138833119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2.5682402275193011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20 - 34 let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13.1 - 19.1</c:v>
                </c:pt>
                <c:pt idx="1">
                  <c:v>20.1 - 26.1</c:v>
                </c:pt>
                <c:pt idx="2">
                  <c:v>27.1 - 2.2</c:v>
                </c:pt>
                <c:pt idx="3">
                  <c:v>3.2 - 9.2</c:v>
                </c:pt>
                <c:pt idx="4">
                  <c:v>10.2 - 16.2</c:v>
                </c:pt>
                <c:pt idx="5">
                  <c:v>17.2 - 23.2</c:v>
                </c:pt>
                <c:pt idx="6">
                  <c:v>24.2 - 2.3</c:v>
                </c:pt>
                <c:pt idx="7">
                  <c:v>3.3 - 9.3</c:v>
                </c:pt>
                <c:pt idx="8">
                  <c:v>10.3 - 16.3</c:v>
                </c:pt>
                <c:pt idx="9">
                  <c:v>17.3 - 23.3</c:v>
                </c:pt>
                <c:pt idx="10">
                  <c:v>24.3 - 30.3</c:v>
                </c:pt>
                <c:pt idx="11">
                  <c:v>31.3 - 6.4</c:v>
                </c:pt>
                <c:pt idx="12">
                  <c:v>7.4 - 13.4</c:v>
                </c:pt>
                <c:pt idx="13">
                  <c:v>14.4 - 20.4</c:v>
                </c:pt>
                <c:pt idx="14">
                  <c:v>21.4 - 27.4</c:v>
                </c:pt>
                <c:pt idx="15">
                  <c:v>28.4 - 4.5</c:v>
                </c:pt>
                <c:pt idx="16">
                  <c:v>5.5 - 11.5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499.45922632506097</c:v>
                </c:pt>
                <c:pt idx="1">
                  <c:v>452.14840634053047</c:v>
                </c:pt>
                <c:pt idx="2">
                  <c:v>459.68512998922893</c:v>
                </c:pt>
                <c:pt idx="3">
                  <c:v>509.08642806609919</c:v>
                </c:pt>
                <c:pt idx="4">
                  <c:v>566.57457560544151</c:v>
                </c:pt>
                <c:pt idx="5">
                  <c:v>731.39226941201514</c:v>
                </c:pt>
                <c:pt idx="6">
                  <c:v>873.48976710973875</c:v>
                </c:pt>
                <c:pt idx="7">
                  <c:v>869.08876059954991</c:v>
                </c:pt>
                <c:pt idx="8">
                  <c:v>798.89270676203716</c:v>
                </c:pt>
                <c:pt idx="9">
                  <c:v>628.2986919108406</c:v>
                </c:pt>
                <c:pt idx="10">
                  <c:v>488.40169746821141</c:v>
                </c:pt>
                <c:pt idx="11">
                  <c:v>310.05090864280686</c:v>
                </c:pt>
                <c:pt idx="12">
                  <c:v>306.86017892291994</c:v>
                </c:pt>
                <c:pt idx="13">
                  <c:v>207.7825198622927</c:v>
                </c:pt>
                <c:pt idx="14">
                  <c:v>167.07320964304552</c:v>
                </c:pt>
                <c:pt idx="15">
                  <c:v>134.78082437453457</c:v>
                </c:pt>
                <c:pt idx="16">
                  <c:v>95.941941922117678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35 - 49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13.1 - 19.1</c:v>
                </c:pt>
                <c:pt idx="1">
                  <c:v>20.1 - 26.1</c:v>
                </c:pt>
                <c:pt idx="2">
                  <c:v>27.1 - 2.2</c:v>
                </c:pt>
                <c:pt idx="3">
                  <c:v>3.2 - 9.2</c:v>
                </c:pt>
                <c:pt idx="4">
                  <c:v>10.2 - 16.2</c:v>
                </c:pt>
                <c:pt idx="5">
                  <c:v>17.2 - 23.2</c:v>
                </c:pt>
                <c:pt idx="6">
                  <c:v>24.2 - 2.3</c:v>
                </c:pt>
                <c:pt idx="7">
                  <c:v>3.3 - 9.3</c:v>
                </c:pt>
                <c:pt idx="8">
                  <c:v>10.3 - 16.3</c:v>
                </c:pt>
                <c:pt idx="9">
                  <c:v>17.3 - 23.3</c:v>
                </c:pt>
                <c:pt idx="10">
                  <c:v>24.3 - 30.3</c:v>
                </c:pt>
                <c:pt idx="11">
                  <c:v>31.3 - 6.4</c:v>
                </c:pt>
                <c:pt idx="12">
                  <c:v>7.4 - 13.4</c:v>
                </c:pt>
                <c:pt idx="13">
                  <c:v>14.4 - 20.4</c:v>
                </c:pt>
                <c:pt idx="14">
                  <c:v>21.4 - 27.4</c:v>
                </c:pt>
                <c:pt idx="15">
                  <c:v>28.4 - 4.5</c:v>
                </c:pt>
                <c:pt idx="16">
                  <c:v>5.5 - 11.5</c:v>
                </c:pt>
              </c:strCache>
            </c:strRef>
          </c:cat>
          <c:val>
            <c:numRef>
              <c:f>List1!$B$3:$R$3</c:f>
              <c:numCache>
                <c:formatCode>###0</c:formatCode>
                <c:ptCount val="17"/>
                <c:pt idx="0">
                  <c:v>571.04629614619807</c:v>
                </c:pt>
                <c:pt idx="1">
                  <c:v>509.72296959889121</c:v>
                </c:pt>
                <c:pt idx="2">
                  <c:v>524.31246508306674</c:v>
                </c:pt>
                <c:pt idx="3">
                  <c:v>585.24041234895958</c:v>
                </c:pt>
                <c:pt idx="4">
                  <c:v>640.55397381877412</c:v>
                </c:pt>
                <c:pt idx="5">
                  <c:v>818.59326423948517</c:v>
                </c:pt>
                <c:pt idx="6">
                  <c:v>948.39628232769189</c:v>
                </c:pt>
                <c:pt idx="7">
                  <c:v>928.23193897557928</c:v>
                </c:pt>
                <c:pt idx="8">
                  <c:v>827.21253257430976</c:v>
                </c:pt>
                <c:pt idx="9">
                  <c:v>636.79787064534139</c:v>
                </c:pt>
                <c:pt idx="10">
                  <c:v>476.51110996011766</c:v>
                </c:pt>
                <c:pt idx="11">
                  <c:v>290.48515805484436</c:v>
                </c:pt>
                <c:pt idx="12">
                  <c:v>305.3514190360097</c:v>
                </c:pt>
                <c:pt idx="13">
                  <c:v>208.04857788003144</c:v>
                </c:pt>
                <c:pt idx="14">
                  <c:v>170.56662200198701</c:v>
                </c:pt>
                <c:pt idx="15">
                  <c:v>137.43383821949627</c:v>
                </c:pt>
                <c:pt idx="16">
                  <c:v>102.40323388621844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50 - 64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13.1 - 19.1</c:v>
                </c:pt>
                <c:pt idx="1">
                  <c:v>20.1 - 26.1</c:v>
                </c:pt>
                <c:pt idx="2">
                  <c:v>27.1 - 2.2</c:v>
                </c:pt>
                <c:pt idx="3">
                  <c:v>3.2 - 9.2</c:v>
                </c:pt>
                <c:pt idx="4">
                  <c:v>10.2 - 16.2</c:v>
                </c:pt>
                <c:pt idx="5">
                  <c:v>17.2 - 23.2</c:v>
                </c:pt>
                <c:pt idx="6">
                  <c:v>24.2 - 2.3</c:v>
                </c:pt>
                <c:pt idx="7">
                  <c:v>3.3 - 9.3</c:v>
                </c:pt>
                <c:pt idx="8">
                  <c:v>10.3 - 16.3</c:v>
                </c:pt>
                <c:pt idx="9">
                  <c:v>17.3 - 23.3</c:v>
                </c:pt>
                <c:pt idx="10">
                  <c:v>24.3 - 30.3</c:v>
                </c:pt>
                <c:pt idx="11">
                  <c:v>31.3 - 6.4</c:v>
                </c:pt>
                <c:pt idx="12">
                  <c:v>7.4 - 13.4</c:v>
                </c:pt>
                <c:pt idx="13">
                  <c:v>14.4 - 20.4</c:v>
                </c:pt>
                <c:pt idx="14">
                  <c:v>21.4 - 27.4</c:v>
                </c:pt>
                <c:pt idx="15">
                  <c:v>28.4 - 4.5</c:v>
                </c:pt>
                <c:pt idx="16">
                  <c:v>5.5 - 11.5</c:v>
                </c:pt>
              </c:strCache>
            </c:strRef>
          </c:cat>
          <c:val>
            <c:numRef>
              <c:f>List1!$B$4:$R$4</c:f>
              <c:numCache>
                <c:formatCode>###0</c:formatCode>
                <c:ptCount val="17"/>
                <c:pt idx="0">
                  <c:v>605.75517764102779</c:v>
                </c:pt>
                <c:pt idx="1">
                  <c:v>524.69917398394216</c:v>
                </c:pt>
                <c:pt idx="2">
                  <c:v>525.05159139114687</c:v>
                </c:pt>
                <c:pt idx="3">
                  <c:v>562.86094464982466</c:v>
                </c:pt>
                <c:pt idx="4">
                  <c:v>620.808435463058</c:v>
                </c:pt>
                <c:pt idx="5">
                  <c:v>765.60164448031162</c:v>
                </c:pt>
                <c:pt idx="6">
                  <c:v>900.67820212749223</c:v>
                </c:pt>
                <c:pt idx="7">
                  <c:v>888.79670097030453</c:v>
                </c:pt>
                <c:pt idx="8">
                  <c:v>857.63293310462996</c:v>
                </c:pt>
                <c:pt idx="9">
                  <c:v>670.8013619422419</c:v>
                </c:pt>
                <c:pt idx="10">
                  <c:v>511.00524044684443</c:v>
                </c:pt>
                <c:pt idx="11">
                  <c:v>310.17766368404023</c:v>
                </c:pt>
                <c:pt idx="12">
                  <c:v>327.44611663707155</c:v>
                </c:pt>
                <c:pt idx="13">
                  <c:v>203.04277189380528</c:v>
                </c:pt>
                <c:pt idx="14">
                  <c:v>167.9520672049924</c:v>
                </c:pt>
                <c:pt idx="15">
                  <c:v>138.70142240700062</c:v>
                </c:pt>
                <c:pt idx="16">
                  <c:v>96.109261479115858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65 - 74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13.1 - 19.1</c:v>
                </c:pt>
                <c:pt idx="1">
                  <c:v>20.1 - 26.1</c:v>
                </c:pt>
                <c:pt idx="2">
                  <c:v>27.1 - 2.2</c:v>
                </c:pt>
                <c:pt idx="3">
                  <c:v>3.2 - 9.2</c:v>
                </c:pt>
                <c:pt idx="4">
                  <c:v>10.2 - 16.2</c:v>
                </c:pt>
                <c:pt idx="5">
                  <c:v>17.2 - 23.2</c:v>
                </c:pt>
                <c:pt idx="6">
                  <c:v>24.2 - 2.3</c:v>
                </c:pt>
                <c:pt idx="7">
                  <c:v>3.3 - 9.3</c:v>
                </c:pt>
                <c:pt idx="8">
                  <c:v>10.3 - 16.3</c:v>
                </c:pt>
                <c:pt idx="9">
                  <c:v>17.3 - 23.3</c:v>
                </c:pt>
                <c:pt idx="10">
                  <c:v>24.3 - 30.3</c:v>
                </c:pt>
                <c:pt idx="11">
                  <c:v>31.3 - 6.4</c:v>
                </c:pt>
                <c:pt idx="12">
                  <c:v>7.4 - 13.4</c:v>
                </c:pt>
                <c:pt idx="13">
                  <c:v>14.4 - 20.4</c:v>
                </c:pt>
                <c:pt idx="14">
                  <c:v>21.4 - 27.4</c:v>
                </c:pt>
                <c:pt idx="15">
                  <c:v>28.4 - 4.5</c:v>
                </c:pt>
                <c:pt idx="16">
                  <c:v>5.5 - 11.5</c:v>
                </c:pt>
              </c:strCache>
            </c:strRef>
          </c:cat>
          <c:val>
            <c:numRef>
              <c:f>List1!$B$5:$R$5</c:f>
              <c:numCache>
                <c:formatCode>###0</c:formatCode>
                <c:ptCount val="17"/>
                <c:pt idx="0">
                  <c:v>398.96567318210117</c:v>
                </c:pt>
                <c:pt idx="1">
                  <c:v>329.23751251357663</c:v>
                </c:pt>
                <c:pt idx="2">
                  <c:v>333.72114147008926</c:v>
                </c:pt>
                <c:pt idx="3">
                  <c:v>345.54864544157959</c:v>
                </c:pt>
                <c:pt idx="4">
                  <c:v>376.54752839953784</c:v>
                </c:pt>
                <c:pt idx="5">
                  <c:v>452.07348513251844</c:v>
                </c:pt>
                <c:pt idx="6">
                  <c:v>558.9848445610877</c:v>
                </c:pt>
                <c:pt idx="7">
                  <c:v>550.40410638569278</c:v>
                </c:pt>
                <c:pt idx="8">
                  <c:v>527.44483397044689</c:v>
                </c:pt>
                <c:pt idx="9">
                  <c:v>424.70788770828597</c:v>
                </c:pt>
                <c:pt idx="10">
                  <c:v>344.77560596631878</c:v>
                </c:pt>
                <c:pt idx="11">
                  <c:v>216.52835702055134</c:v>
                </c:pt>
                <c:pt idx="12">
                  <c:v>214.98227807002974</c:v>
                </c:pt>
                <c:pt idx="13">
                  <c:v>138.76058580931439</c:v>
                </c:pt>
                <c:pt idx="14">
                  <c:v>108.38013443156478</c:v>
                </c:pt>
                <c:pt idx="15">
                  <c:v>94.07890413923991</c:v>
                </c:pt>
                <c:pt idx="16">
                  <c:v>60.297079070342747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75+ let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13.1 - 19.1</c:v>
                </c:pt>
                <c:pt idx="1">
                  <c:v>20.1 - 26.1</c:v>
                </c:pt>
                <c:pt idx="2">
                  <c:v>27.1 - 2.2</c:v>
                </c:pt>
                <c:pt idx="3">
                  <c:v>3.2 - 9.2</c:v>
                </c:pt>
                <c:pt idx="4">
                  <c:v>10.2 - 16.2</c:v>
                </c:pt>
                <c:pt idx="5">
                  <c:v>17.2 - 23.2</c:v>
                </c:pt>
                <c:pt idx="6">
                  <c:v>24.2 - 2.3</c:v>
                </c:pt>
                <c:pt idx="7">
                  <c:v>3.3 - 9.3</c:v>
                </c:pt>
                <c:pt idx="8">
                  <c:v>10.3 - 16.3</c:v>
                </c:pt>
                <c:pt idx="9">
                  <c:v>17.3 - 23.3</c:v>
                </c:pt>
                <c:pt idx="10">
                  <c:v>24.3 - 30.3</c:v>
                </c:pt>
                <c:pt idx="11">
                  <c:v>31.3 - 6.4</c:v>
                </c:pt>
                <c:pt idx="12">
                  <c:v>7.4 - 13.4</c:v>
                </c:pt>
                <c:pt idx="13">
                  <c:v>14.4 - 20.4</c:v>
                </c:pt>
                <c:pt idx="14">
                  <c:v>21.4 - 27.4</c:v>
                </c:pt>
                <c:pt idx="15">
                  <c:v>28.4 - 4.5</c:v>
                </c:pt>
                <c:pt idx="16">
                  <c:v>5.5 - 11.5</c:v>
                </c:pt>
              </c:strCache>
            </c:strRef>
          </c:cat>
          <c:val>
            <c:numRef>
              <c:f>List1!$B$6:$R$6</c:f>
              <c:numCache>
                <c:formatCode>###0</c:formatCode>
                <c:ptCount val="17"/>
                <c:pt idx="0">
                  <c:v>517.73565529930227</c:v>
                </c:pt>
                <c:pt idx="1">
                  <c:v>441.17970180184011</c:v>
                </c:pt>
                <c:pt idx="2">
                  <c:v>409.49340080742223</c:v>
                </c:pt>
                <c:pt idx="3">
                  <c:v>405.79281091026394</c:v>
                </c:pt>
                <c:pt idx="4">
                  <c:v>401.86093414453325</c:v>
                </c:pt>
                <c:pt idx="5">
                  <c:v>485.1242068305948</c:v>
                </c:pt>
                <c:pt idx="6">
                  <c:v>549.5375997280064</c:v>
                </c:pt>
                <c:pt idx="7">
                  <c:v>516.00100378500929</c:v>
                </c:pt>
                <c:pt idx="8">
                  <c:v>493.56617753348718</c:v>
                </c:pt>
                <c:pt idx="9">
                  <c:v>396.07876243022343</c:v>
                </c:pt>
                <c:pt idx="10">
                  <c:v>312.35291600701709</c:v>
                </c:pt>
                <c:pt idx="11">
                  <c:v>201.33521909226832</c:v>
                </c:pt>
                <c:pt idx="12">
                  <c:v>177.05009789216703</c:v>
                </c:pt>
                <c:pt idx="13">
                  <c:v>128.82678579482302</c:v>
                </c:pt>
                <c:pt idx="14">
                  <c:v>89.739305006088586</c:v>
                </c:pt>
                <c:pt idx="15">
                  <c:v>67.767052491711226</c:v>
                </c:pt>
                <c:pt idx="16">
                  <c:v>48.454598965916382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13.1 - 19.1</c:v>
                </c:pt>
                <c:pt idx="1">
                  <c:v>20.1 - 26.1</c:v>
                </c:pt>
                <c:pt idx="2">
                  <c:v>27.1 - 2.2</c:v>
                </c:pt>
                <c:pt idx="3">
                  <c:v>3.2 - 9.2</c:v>
                </c:pt>
                <c:pt idx="4">
                  <c:v>10.2 - 16.2</c:v>
                </c:pt>
                <c:pt idx="5">
                  <c:v>17.2 - 23.2</c:v>
                </c:pt>
                <c:pt idx="6">
                  <c:v>24.2 - 2.3</c:v>
                </c:pt>
                <c:pt idx="7">
                  <c:v>3.3 - 9.3</c:v>
                </c:pt>
                <c:pt idx="8">
                  <c:v>10.3 - 16.3</c:v>
                </c:pt>
                <c:pt idx="9">
                  <c:v>17.3 - 23.3</c:v>
                </c:pt>
                <c:pt idx="10">
                  <c:v>24.3 - 30.3</c:v>
                </c:pt>
                <c:pt idx="11">
                  <c:v>31.3 - 6.4</c:v>
                </c:pt>
                <c:pt idx="12">
                  <c:v>7.4 - 13.4</c:v>
                </c:pt>
                <c:pt idx="13">
                  <c:v>14.4 - 20.4</c:v>
                </c:pt>
                <c:pt idx="14">
                  <c:v>21.4 - 27.4</c:v>
                </c:pt>
                <c:pt idx="15">
                  <c:v>28.4 - 4.5</c:v>
                </c:pt>
                <c:pt idx="16">
                  <c:v>5.5 - 11.5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499.57123943061038</c:v>
                </c:pt>
                <c:pt idx="1">
                  <c:v>439.29153074297841</c:v>
                </c:pt>
                <c:pt idx="2">
                  <c:v>444.32807747722637</c:v>
                </c:pt>
                <c:pt idx="3">
                  <c:v>483.31225739426259</c:v>
                </c:pt>
                <c:pt idx="4">
                  <c:v>531.81822046936679</c:v>
                </c:pt>
                <c:pt idx="5">
                  <c:v>672.96300418145495</c:v>
                </c:pt>
                <c:pt idx="6">
                  <c:v>791.10226273636601</c:v>
                </c:pt>
                <c:pt idx="7">
                  <c:v>767.79772181760086</c:v>
                </c:pt>
                <c:pt idx="8">
                  <c:v>707.16293191308307</c:v>
                </c:pt>
                <c:pt idx="9">
                  <c:v>555.49653109011695</c:v>
                </c:pt>
                <c:pt idx="10">
                  <c:v>427.53647361554994</c:v>
                </c:pt>
                <c:pt idx="11">
                  <c:v>265.619438715645</c:v>
                </c:pt>
                <c:pt idx="12">
                  <c:v>273.41253700203242</c:v>
                </c:pt>
                <c:pt idx="13">
                  <c:v>184.26846307860831</c:v>
                </c:pt>
                <c:pt idx="14">
                  <c:v>150.69459959780508</c:v>
                </c:pt>
                <c:pt idx="15">
                  <c:v>123.25990347210559</c:v>
                </c:pt>
                <c:pt idx="16">
                  <c:v>87.938666634522463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BB-4442-9D6E-7DAB86DA9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3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Sheet1!$G$2:$G$107</c:f>
              <c:numCache>
                <c:formatCode>General</c:formatCode>
                <c:ptCount val="106"/>
                <c:pt idx="0">
                  <c:v>713</c:v>
                </c:pt>
                <c:pt idx="1">
                  <c:v>754</c:v>
                </c:pt>
                <c:pt idx="2">
                  <c:v>798</c:v>
                </c:pt>
                <c:pt idx="3">
                  <c:v>726</c:v>
                </c:pt>
                <c:pt idx="4">
                  <c:v>774</c:v>
                </c:pt>
                <c:pt idx="5">
                  <c:v>558</c:v>
                </c:pt>
                <c:pt idx="6">
                  <c:v>591</c:v>
                </c:pt>
                <c:pt idx="7">
                  <c:v>919</c:v>
                </c:pt>
                <c:pt idx="8">
                  <c:v>841</c:v>
                </c:pt>
                <c:pt idx="9">
                  <c:v>837</c:v>
                </c:pt>
                <c:pt idx="10">
                  <c:v>913</c:v>
                </c:pt>
                <c:pt idx="11">
                  <c:v>890</c:v>
                </c:pt>
                <c:pt idx="12">
                  <c:v>711</c:v>
                </c:pt>
                <c:pt idx="13">
                  <c:v>646</c:v>
                </c:pt>
                <c:pt idx="14">
                  <c:v>1144</c:v>
                </c:pt>
                <c:pt idx="15">
                  <c:v>1040</c:v>
                </c:pt>
                <c:pt idx="16">
                  <c:v>859</c:v>
                </c:pt>
                <c:pt idx="17">
                  <c:v>912</c:v>
                </c:pt>
                <c:pt idx="18">
                  <c:v>901</c:v>
                </c:pt>
                <c:pt idx="19">
                  <c:v>743</c:v>
                </c:pt>
                <c:pt idx="20">
                  <c:v>713</c:v>
                </c:pt>
                <c:pt idx="21">
                  <c:v>1036</c:v>
                </c:pt>
                <c:pt idx="22">
                  <c:v>977</c:v>
                </c:pt>
                <c:pt idx="23">
                  <c:v>1026</c:v>
                </c:pt>
                <c:pt idx="24">
                  <c:v>928</c:v>
                </c:pt>
                <c:pt idx="25">
                  <c:v>969</c:v>
                </c:pt>
                <c:pt idx="26">
                  <c:v>746</c:v>
                </c:pt>
                <c:pt idx="27">
                  <c:v>652</c:v>
                </c:pt>
                <c:pt idx="28">
                  <c:v>1027</c:v>
                </c:pt>
                <c:pt idx="29">
                  <c:v>920</c:v>
                </c:pt>
                <c:pt idx="30">
                  <c:v>871</c:v>
                </c:pt>
                <c:pt idx="31">
                  <c:v>811</c:v>
                </c:pt>
                <c:pt idx="32">
                  <c:v>809</c:v>
                </c:pt>
                <c:pt idx="33">
                  <c:v>558</c:v>
                </c:pt>
                <c:pt idx="34">
                  <c:v>564</c:v>
                </c:pt>
                <c:pt idx="35">
                  <c:v>930</c:v>
                </c:pt>
                <c:pt idx="36">
                  <c:v>764</c:v>
                </c:pt>
                <c:pt idx="37">
                  <c:v>744</c:v>
                </c:pt>
                <c:pt idx="38">
                  <c:v>729</c:v>
                </c:pt>
                <c:pt idx="39">
                  <c:v>709</c:v>
                </c:pt>
                <c:pt idx="40">
                  <c:v>562</c:v>
                </c:pt>
                <c:pt idx="41">
                  <c:v>495</c:v>
                </c:pt>
                <c:pt idx="42">
                  <c:v>789</c:v>
                </c:pt>
                <c:pt idx="43">
                  <c:v>656</c:v>
                </c:pt>
                <c:pt idx="44">
                  <c:v>655</c:v>
                </c:pt>
                <c:pt idx="45">
                  <c:v>620</c:v>
                </c:pt>
                <c:pt idx="46">
                  <c:v>507</c:v>
                </c:pt>
                <c:pt idx="47">
                  <c:v>475</c:v>
                </c:pt>
                <c:pt idx="48">
                  <c:v>445</c:v>
                </c:pt>
                <c:pt idx="49">
                  <c:v>368</c:v>
                </c:pt>
                <c:pt idx="50">
                  <c:v>638</c:v>
                </c:pt>
                <c:pt idx="51">
                  <c:v>518</c:v>
                </c:pt>
                <c:pt idx="52">
                  <c:v>433</c:v>
                </c:pt>
                <c:pt idx="53">
                  <c:v>479</c:v>
                </c:pt>
                <c:pt idx="54">
                  <c:v>304</c:v>
                </c:pt>
                <c:pt idx="55">
                  <c:v>282</c:v>
                </c:pt>
                <c:pt idx="56">
                  <c:v>416</c:v>
                </c:pt>
                <c:pt idx="57">
                  <c:v>374</c:v>
                </c:pt>
                <c:pt idx="58">
                  <c:v>387</c:v>
                </c:pt>
                <c:pt idx="59">
                  <c:v>352</c:v>
                </c:pt>
                <c:pt idx="60">
                  <c:v>341</c:v>
                </c:pt>
                <c:pt idx="61">
                  <c:v>263</c:v>
                </c:pt>
                <c:pt idx="62">
                  <c:v>233</c:v>
                </c:pt>
                <c:pt idx="63">
                  <c:v>353</c:v>
                </c:pt>
                <c:pt idx="64">
                  <c:v>328</c:v>
                </c:pt>
                <c:pt idx="65">
                  <c:v>335</c:v>
                </c:pt>
                <c:pt idx="66">
                  <c:v>262</c:v>
                </c:pt>
                <c:pt idx="67">
                  <c:v>253</c:v>
                </c:pt>
                <c:pt idx="68">
                  <c:v>165</c:v>
                </c:pt>
                <c:pt idx="69">
                  <c:v>168</c:v>
                </c:pt>
                <c:pt idx="70">
                  <c:v>262</c:v>
                </c:pt>
                <c:pt idx="71">
                  <c:v>250</c:v>
                </c:pt>
                <c:pt idx="72">
                  <c:v>230</c:v>
                </c:pt>
                <c:pt idx="73">
                  <c:v>244</c:v>
                </c:pt>
                <c:pt idx="74">
                  <c:v>198</c:v>
                </c:pt>
                <c:pt idx="75">
                  <c:v>158</c:v>
                </c:pt>
                <c:pt idx="76">
                  <c:v>146</c:v>
                </c:pt>
                <c:pt idx="77">
                  <c:v>251</c:v>
                </c:pt>
                <c:pt idx="78">
                  <c:v>170</c:v>
                </c:pt>
                <c:pt idx="79">
                  <c:v>176</c:v>
                </c:pt>
                <c:pt idx="80">
                  <c:v>163</c:v>
                </c:pt>
                <c:pt idx="81">
                  <c:v>167</c:v>
                </c:pt>
                <c:pt idx="82">
                  <c:v>89</c:v>
                </c:pt>
                <c:pt idx="83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60-4826-BB40-446926342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V2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Sheet1!$C$2:$C$107</c:f>
              <c:numCache>
                <c:formatCode>General</c:formatCode>
                <c:ptCount val="106"/>
                <c:pt idx="10">
                  <c:v>921.27255682805844</c:v>
                </c:pt>
                <c:pt idx="11">
                  <c:v>950.04655632321374</c:v>
                </c:pt>
                <c:pt idx="12">
                  <c:v>975.06632719252957</c:v>
                </c:pt>
                <c:pt idx="13">
                  <c:v>1001.1407906556851</c:v>
                </c:pt>
                <c:pt idx="14">
                  <c:v>1026.7764563831006</c:v>
                </c:pt>
                <c:pt idx="15">
                  <c:v>1046.0537452376011</c:v>
                </c:pt>
                <c:pt idx="16">
                  <c:v>1060.0018308652943</c:v>
                </c:pt>
                <c:pt idx="17">
                  <c:v>1070.0822871986165</c:v>
                </c:pt>
                <c:pt idx="18">
                  <c:v>1075.5222993314528</c:v>
                </c:pt>
                <c:pt idx="19">
                  <c:v>1076.4434697168908</c:v>
                </c:pt>
                <c:pt idx="20">
                  <c:v>1074.9945532529964</c:v>
                </c:pt>
                <c:pt idx="21">
                  <c:v>1071.730420053631</c:v>
                </c:pt>
                <c:pt idx="22">
                  <c:v>1066.0906548018829</c:v>
                </c:pt>
                <c:pt idx="23">
                  <c:v>1058.4327563004044</c:v>
                </c:pt>
                <c:pt idx="24">
                  <c:v>1049.1434149219567</c:v>
                </c:pt>
                <c:pt idx="25">
                  <c:v>1038.1803048758593</c:v>
                </c:pt>
                <c:pt idx="26">
                  <c:v>1025.8802472121024</c:v>
                </c:pt>
                <c:pt idx="27">
                  <c:v>1012.8237392495212</c:v>
                </c:pt>
                <c:pt idx="28">
                  <c:v>998.95019865655922</c:v>
                </c:pt>
                <c:pt idx="29">
                  <c:v>984.20796425215667</c:v>
                </c:pt>
                <c:pt idx="30">
                  <c:v>968.94063105189707</c:v>
                </c:pt>
                <c:pt idx="31">
                  <c:v>953.28994503586728</c:v>
                </c:pt>
                <c:pt idx="32">
                  <c:v>937.12371862685541</c:v>
                </c:pt>
                <c:pt idx="33">
                  <c:v>920.48531541733246</c:v>
                </c:pt>
                <c:pt idx="34">
                  <c:v>903.57363142278336</c:v>
                </c:pt>
                <c:pt idx="35">
                  <c:v>886.52328910738288</c:v>
                </c:pt>
                <c:pt idx="36">
                  <c:v>869.43813617953856</c:v>
                </c:pt>
                <c:pt idx="37">
                  <c:v>852.29018096333311</c:v>
                </c:pt>
                <c:pt idx="38">
                  <c:v>834.9529185576248</c:v>
                </c:pt>
                <c:pt idx="39">
                  <c:v>817.50050248697517</c:v>
                </c:pt>
                <c:pt idx="40">
                  <c:v>800.03333895816468</c:v>
                </c:pt>
                <c:pt idx="41">
                  <c:v>782.61237937395344</c:v>
                </c:pt>
                <c:pt idx="42">
                  <c:v>765.30262352844875</c:v>
                </c:pt>
                <c:pt idx="43">
                  <c:v>748.1083249377989</c:v>
                </c:pt>
                <c:pt idx="44">
                  <c:v>731.02806413421058</c:v>
                </c:pt>
                <c:pt idx="45">
                  <c:v>714.05721546823042</c:v>
                </c:pt>
                <c:pt idx="46">
                  <c:v>697.18803854894941</c:v>
                </c:pt>
                <c:pt idx="47">
                  <c:v>680.42965736272163</c:v>
                </c:pt>
                <c:pt idx="48">
                  <c:v>663.84713073066087</c:v>
                </c:pt>
                <c:pt idx="49">
                  <c:v>647.49308926131926</c:v>
                </c:pt>
                <c:pt idx="50">
                  <c:v>631.33688608082593</c:v>
                </c:pt>
                <c:pt idx="51">
                  <c:v>615.35322313461802</c:v>
                </c:pt>
                <c:pt idx="52">
                  <c:v>599.5097274153668</c:v>
                </c:pt>
                <c:pt idx="53">
                  <c:v>583.77745633294398</c:v>
                </c:pt>
                <c:pt idx="54">
                  <c:v>568.22486903090612</c:v>
                </c:pt>
                <c:pt idx="55">
                  <c:v>552.90796327732096</c:v>
                </c:pt>
                <c:pt idx="56">
                  <c:v>537.86086035388871</c:v>
                </c:pt>
                <c:pt idx="57">
                  <c:v>523.10349996143486</c:v>
                </c:pt>
                <c:pt idx="58">
                  <c:v>508.6473111610685</c:v>
                </c:pt>
                <c:pt idx="59">
                  <c:v>494.49846949928906</c:v>
                </c:pt>
                <c:pt idx="60">
                  <c:v>480.57936834730208</c:v>
                </c:pt>
                <c:pt idx="61">
                  <c:v>466.8121717251197</c:v>
                </c:pt>
                <c:pt idx="62">
                  <c:v>453.14647159757442</c:v>
                </c:pt>
                <c:pt idx="63">
                  <c:v>439.58132036667666</c:v>
                </c:pt>
                <c:pt idx="64">
                  <c:v>426.41034429363208</c:v>
                </c:pt>
                <c:pt idx="65">
                  <c:v>413.63581237441394</c:v>
                </c:pt>
                <c:pt idx="66">
                  <c:v>401.21997763164109</c:v>
                </c:pt>
                <c:pt idx="67">
                  <c:v>389.1295271286217</c:v>
                </c:pt>
                <c:pt idx="68">
                  <c:v>377.35389991430566</c:v>
                </c:pt>
                <c:pt idx="69">
                  <c:v>365.89369477471337</c:v>
                </c:pt>
                <c:pt idx="70">
                  <c:v>354.76767928234767</c:v>
                </c:pt>
                <c:pt idx="71">
                  <c:v>345.01485770984436</c:v>
                </c:pt>
                <c:pt idx="72">
                  <c:v>336.3770177726401</c:v>
                </c:pt>
                <c:pt idx="73">
                  <c:v>328.56771912978729</c:v>
                </c:pt>
                <c:pt idx="74">
                  <c:v>321.42845670683892</c:v>
                </c:pt>
                <c:pt idx="75">
                  <c:v>314.87405804352602</c:v>
                </c:pt>
                <c:pt idx="76">
                  <c:v>308.86166115864762</c:v>
                </c:pt>
                <c:pt idx="77">
                  <c:v>303.37112527733552</c:v>
                </c:pt>
                <c:pt idx="78">
                  <c:v>298.41228831201443</c:v>
                </c:pt>
                <c:pt idx="79">
                  <c:v>293.96714568024618</c:v>
                </c:pt>
                <c:pt idx="80">
                  <c:v>289.96338165222551</c:v>
                </c:pt>
                <c:pt idx="81">
                  <c:v>286.31296636795742</c:v>
                </c:pt>
                <c:pt idx="82">
                  <c:v>282.94632585218642</c:v>
                </c:pt>
                <c:pt idx="83">
                  <c:v>279.80481217155466</c:v>
                </c:pt>
                <c:pt idx="84">
                  <c:v>276.8039597448078</c:v>
                </c:pt>
                <c:pt idx="85">
                  <c:v>273.87988578734803</c:v>
                </c:pt>
                <c:pt idx="86">
                  <c:v>270.9883103852917</c:v>
                </c:pt>
                <c:pt idx="87">
                  <c:v>268.09773692989256</c:v>
                </c:pt>
                <c:pt idx="88">
                  <c:v>265.18558467156254</c:v>
                </c:pt>
                <c:pt idx="89">
                  <c:v>262.23589740635362</c:v>
                </c:pt>
                <c:pt idx="90">
                  <c:v>259.23700278147589</c:v>
                </c:pt>
                <c:pt idx="91">
                  <c:v>256.18181618637755</c:v>
                </c:pt>
                <c:pt idx="92">
                  <c:v>253.06607577289105</c:v>
                </c:pt>
                <c:pt idx="93">
                  <c:v>249.89479026291519</c:v>
                </c:pt>
                <c:pt idx="94">
                  <c:v>246.67317550157895</c:v>
                </c:pt>
                <c:pt idx="95">
                  <c:v>243.40578245464712</c:v>
                </c:pt>
                <c:pt idx="96">
                  <c:v>240.09673015621956</c:v>
                </c:pt>
                <c:pt idx="97">
                  <c:v>236.74935964209726</c:v>
                </c:pt>
                <c:pt idx="98">
                  <c:v>233.38809097983176</c:v>
                </c:pt>
                <c:pt idx="99">
                  <c:v>230.03116606117692</c:v>
                </c:pt>
                <c:pt idx="100">
                  <c:v>226.68941937322961</c:v>
                </c:pt>
                <c:pt idx="101">
                  <c:v>223.3689852024545</c:v>
                </c:pt>
                <c:pt idx="102">
                  <c:v>220.07255606149556</c:v>
                </c:pt>
                <c:pt idx="103">
                  <c:v>216.80117726014578</c:v>
                </c:pt>
                <c:pt idx="104">
                  <c:v>213.55495083265123</c:v>
                </c:pt>
                <c:pt idx="105">
                  <c:v>210.33335517765954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D60-4826-BB40-44692634279D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V3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Sheet1!$D$2:$D$107</c:f>
              <c:numCache>
                <c:formatCode>General</c:formatCode>
                <c:ptCount val="106"/>
                <c:pt idx="10">
                  <c:v>884.38390631374205</c:v>
                </c:pt>
                <c:pt idx="11">
                  <c:v>903.6086874591856</c:v>
                </c:pt>
                <c:pt idx="12">
                  <c:v>924.08261141896946</c:v>
                </c:pt>
                <c:pt idx="13">
                  <c:v>945.89512726065004</c:v>
                </c:pt>
                <c:pt idx="14">
                  <c:v>967.35277248696366</c:v>
                </c:pt>
                <c:pt idx="15">
                  <c:v>982.36031537214876</c:v>
                </c:pt>
                <c:pt idx="16">
                  <c:v>992.01054728229064</c:v>
                </c:pt>
                <c:pt idx="17">
                  <c:v>998.06001514534</c:v>
                </c:pt>
                <c:pt idx="18">
                  <c:v>1000.1909763954754</c:v>
                </c:pt>
                <c:pt idx="19">
                  <c:v>998.20846727043681</c:v>
                </c:pt>
                <c:pt idx="20">
                  <c:v>994.39957840552961</c:v>
                </c:pt>
                <c:pt idx="21">
                  <c:v>989.30084216999239</c:v>
                </c:pt>
                <c:pt idx="22">
                  <c:v>982.20181088507525</c:v>
                </c:pt>
                <c:pt idx="23">
                  <c:v>973.1697459405259</c:v>
                </c:pt>
                <c:pt idx="24">
                  <c:v>962.48167363522225</c:v>
                </c:pt>
                <c:pt idx="25">
                  <c:v>950.03545543961809</c:v>
                </c:pt>
                <c:pt idx="26">
                  <c:v>936.16293754776416</c:v>
                </c:pt>
                <c:pt idx="27">
                  <c:v>921.46707436833822</c:v>
                </c:pt>
                <c:pt idx="28">
                  <c:v>905.98284563023481</c:v>
                </c:pt>
                <c:pt idx="29">
                  <c:v>889.56518772734853</c:v>
                </c:pt>
                <c:pt idx="30">
                  <c:v>872.49347271431179</c:v>
                </c:pt>
                <c:pt idx="31">
                  <c:v>854.83214602930821</c:v>
                </c:pt>
                <c:pt idx="32">
                  <c:v>836.39957257307833</c:v>
                </c:pt>
                <c:pt idx="33">
                  <c:v>817.25631446288025</c:v>
                </c:pt>
                <c:pt idx="34">
                  <c:v>797.71290197565395</c:v>
                </c:pt>
                <c:pt idx="35">
                  <c:v>778.05174916201213</c:v>
                </c:pt>
                <c:pt idx="36">
                  <c:v>758.3997381797526</c:v>
                </c:pt>
                <c:pt idx="37">
                  <c:v>738.69529987391434</c:v>
                </c:pt>
                <c:pt idx="38">
                  <c:v>718.80011407006532</c:v>
                </c:pt>
                <c:pt idx="39">
                  <c:v>698.79185041776509</c:v>
                </c:pt>
                <c:pt idx="40">
                  <c:v>678.82003224144864</c:v>
                </c:pt>
                <c:pt idx="41">
                  <c:v>659.03956928952539</c:v>
                </c:pt>
                <c:pt idx="42">
                  <c:v>639.57849625353992</c:v>
                </c:pt>
                <c:pt idx="43">
                  <c:v>620.45481770299375</c:v>
                </c:pt>
                <c:pt idx="44">
                  <c:v>601.66233328545059</c:v>
                </c:pt>
                <c:pt idx="45">
                  <c:v>583.19925045051787</c:v>
                </c:pt>
                <c:pt idx="46">
                  <c:v>565.07339925922861</c:v>
                </c:pt>
                <c:pt idx="47">
                  <c:v>547.31265593133867</c:v>
                </c:pt>
                <c:pt idx="48">
                  <c:v>529.99596664796991</c:v>
                </c:pt>
                <c:pt idx="49">
                  <c:v>513.18786240006739</c:v>
                </c:pt>
                <c:pt idx="50">
                  <c:v>496.86811381904408</c:v>
                </c:pt>
                <c:pt idx="51">
                  <c:v>480.99391864187783</c:v>
                </c:pt>
                <c:pt idx="52">
                  <c:v>465.53973728281562</c:v>
                </c:pt>
                <c:pt idx="53">
                  <c:v>450.48744319478283</c:v>
                </c:pt>
                <c:pt idx="54">
                  <c:v>435.76921703055268</c:v>
                </c:pt>
                <c:pt idx="55">
                  <c:v>421.33992903726175</c:v>
                </c:pt>
                <c:pt idx="56">
                  <c:v>407.17595683965192</c:v>
                </c:pt>
                <c:pt idx="57">
                  <c:v>393.26620616402943</c:v>
                </c:pt>
                <c:pt idx="58">
                  <c:v>379.60724750248482</c:v>
                </c:pt>
                <c:pt idx="59">
                  <c:v>366.19979807554046</c:v>
                </c:pt>
                <c:pt idx="60">
                  <c:v>353.04659596872807</c:v>
                </c:pt>
                <c:pt idx="61">
                  <c:v>340.15221975115128</c:v>
                </c:pt>
                <c:pt idx="62">
                  <c:v>327.52303667229717</c:v>
                </c:pt>
                <c:pt idx="63">
                  <c:v>315.17333894029434</c:v>
                </c:pt>
                <c:pt idx="64">
                  <c:v>303.28891621840012</c:v>
                </c:pt>
                <c:pt idx="65">
                  <c:v>291.82357002896606</c:v>
                </c:pt>
                <c:pt idx="66">
                  <c:v>280.75187396838737</c:v>
                </c:pt>
                <c:pt idx="67">
                  <c:v>270.07205859771057</c:v>
                </c:pt>
                <c:pt idx="68">
                  <c:v>259.80818395588722</c:v>
                </c:pt>
                <c:pt idx="69">
                  <c:v>249.97861379479582</c:v>
                </c:pt>
                <c:pt idx="70">
                  <c:v>240.58930518641137</c:v>
                </c:pt>
                <c:pt idx="71">
                  <c:v>232.27247631837963</c:v>
                </c:pt>
                <c:pt idx="72">
                  <c:v>224.80722686517402</c:v>
                </c:pt>
                <c:pt idx="73">
                  <c:v>218.00046335271327</c:v>
                </c:pt>
                <c:pt idx="74">
                  <c:v>211.74739770250744</c:v>
                </c:pt>
                <c:pt idx="75">
                  <c:v>205.98898279498098</c:v>
                </c:pt>
                <c:pt idx="76">
                  <c:v>200.69039088851423</c:v>
                </c:pt>
                <c:pt idx="77">
                  <c:v>195.82257913635112</c:v>
                </c:pt>
                <c:pt idx="78">
                  <c:v>191.35324913766817</c:v>
                </c:pt>
                <c:pt idx="79">
                  <c:v>187.23400675834273</c:v>
                </c:pt>
                <c:pt idx="80">
                  <c:v>183.41614469568594</c:v>
                </c:pt>
                <c:pt idx="81">
                  <c:v>179.85111366401543</c:v>
                </c:pt>
                <c:pt idx="82">
                  <c:v>176.4964577065839</c:v>
                </c:pt>
                <c:pt idx="83">
                  <c:v>173.18562888837187</c:v>
                </c:pt>
                <c:pt idx="84">
                  <c:v>169.7997917412431</c:v>
                </c:pt>
                <c:pt idx="85">
                  <c:v>166.2761418313894</c:v>
                </c:pt>
                <c:pt idx="86">
                  <c:v>162.57948949126876</c:v>
                </c:pt>
                <c:pt idx="87">
                  <c:v>158.74023052831762</c:v>
                </c:pt>
                <c:pt idx="88">
                  <c:v>154.78277744015213</c:v>
                </c:pt>
                <c:pt idx="89">
                  <c:v>150.72075966437114</c:v>
                </c:pt>
                <c:pt idx="90">
                  <c:v>146.56166901675169</c:v>
                </c:pt>
                <c:pt idx="91">
                  <c:v>142.31300130949239</c:v>
                </c:pt>
                <c:pt idx="92">
                  <c:v>138.06829791341443</c:v>
                </c:pt>
                <c:pt idx="93">
                  <c:v>133.89507531910203</c:v>
                </c:pt>
                <c:pt idx="94">
                  <c:v>129.83145349408733</c:v>
                </c:pt>
                <c:pt idx="95">
                  <c:v>125.89689390052808</c:v>
                </c:pt>
                <c:pt idx="96">
                  <c:v>122.09933312403155</c:v>
                </c:pt>
                <c:pt idx="97">
                  <c:v>118.43929914027103</c:v>
                </c:pt>
                <c:pt idx="98">
                  <c:v>114.91401047346881</c:v>
                </c:pt>
                <c:pt idx="99">
                  <c:v>111.52403952769237</c:v>
                </c:pt>
                <c:pt idx="100">
                  <c:v>108.27734827657696</c:v>
                </c:pt>
                <c:pt idx="101">
                  <c:v>105.17553286097245</c:v>
                </c:pt>
                <c:pt idx="102">
                  <c:v>102.21505951925064</c:v>
                </c:pt>
                <c:pt idx="103">
                  <c:v>99.389812466863077</c:v>
                </c:pt>
                <c:pt idx="104">
                  <c:v>96.692725172499195</c:v>
                </c:pt>
                <c:pt idx="105">
                  <c:v>94.116862423426937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D60-4826-BB40-44692634279D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Sheet1!$F$2:$F$107</c:f>
              <c:numCache>
                <c:formatCode>General</c:formatCode>
                <c:ptCount val="106"/>
                <c:pt idx="10">
                  <c:v>939.68990866873355</c:v>
                </c:pt>
                <c:pt idx="11">
                  <c:v>974.94485143883503</c:v>
                </c:pt>
                <c:pt idx="12">
                  <c:v>1004.2910924640455</c:v>
                </c:pt>
                <c:pt idx="13">
                  <c:v>1034.6599045577896</c:v>
                </c:pt>
                <c:pt idx="14">
                  <c:v>1064.6510091166128</c:v>
                </c:pt>
                <c:pt idx="15">
                  <c:v>1088.4430152635177</c:v>
                </c:pt>
                <c:pt idx="16">
                  <c:v>1107.0225666343176</c:v>
                </c:pt>
                <c:pt idx="17">
                  <c:v>1121.6862178713054</c:v>
                </c:pt>
                <c:pt idx="18">
                  <c:v>1131.3569439937419</c:v>
                </c:pt>
                <c:pt idx="19">
                  <c:v>1136.25746795538</c:v>
                </c:pt>
                <c:pt idx="20">
                  <c:v>1138.43396380372</c:v>
                </c:pt>
                <c:pt idx="21">
                  <c:v>1138.4324741638702</c:v>
                </c:pt>
                <c:pt idx="22">
                  <c:v>1135.725348398395</c:v>
                </c:pt>
                <c:pt idx="23">
                  <c:v>1130.7752992526948</c:v>
                </c:pt>
                <c:pt idx="24">
                  <c:v>1123.9901338405325</c:v>
                </c:pt>
                <c:pt idx="25">
                  <c:v>1115.335941099198</c:v>
                </c:pt>
                <c:pt idx="26">
                  <c:v>1105.1641549790947</c:v>
                </c:pt>
                <c:pt idx="27">
                  <c:v>1094.0612799294468</c:v>
                </c:pt>
                <c:pt idx="28">
                  <c:v>1081.9455917359737</c:v>
                </c:pt>
                <c:pt idx="29">
                  <c:v>1068.807309041993</c:v>
                </c:pt>
                <c:pt idx="30">
                  <c:v>1055.0241557096015</c:v>
                </c:pt>
                <c:pt idx="31">
                  <c:v>1040.7550864105142</c:v>
                </c:pt>
                <c:pt idx="32">
                  <c:v>1025.8891083156777</c:v>
                </c:pt>
                <c:pt idx="33">
                  <c:v>1010.4870239173761</c:v>
                </c:pt>
                <c:pt idx="34">
                  <c:v>994.72321121889399</c:v>
                </c:pt>
                <c:pt idx="35">
                  <c:v>978.69698404413066</c:v>
                </c:pt>
                <c:pt idx="36">
                  <c:v>962.54717531692586</c:v>
                </c:pt>
                <c:pt idx="37">
                  <c:v>946.29235946733388</c:v>
                </c:pt>
                <c:pt idx="38">
                  <c:v>929.82535322969488</c:v>
                </c:pt>
                <c:pt idx="39">
                  <c:v>913.24308283273422</c:v>
                </c:pt>
                <c:pt idx="40">
                  <c:v>896.66251538325741</c:v>
                </c:pt>
                <c:pt idx="41">
                  <c:v>880.08043509261915</c:v>
                </c:pt>
                <c:pt idx="42">
                  <c:v>863.52737050990982</c:v>
                </c:pt>
                <c:pt idx="43">
                  <c:v>847.03251603296667</c:v>
                </c:pt>
                <c:pt idx="44">
                  <c:v>830.62018137803534</c:v>
                </c:pt>
                <c:pt idx="45">
                  <c:v>814.31117072822235</c:v>
                </c:pt>
                <c:pt idx="46">
                  <c:v>798.12355009600287</c:v>
                </c:pt>
                <c:pt idx="47">
                  <c:v>782.07311385739013</c:v>
                </c:pt>
                <c:pt idx="48">
                  <c:v>766.1737004002498</c:v>
                </c:pt>
                <c:pt idx="49">
                  <c:v>750.43742859226768</c:v>
                </c:pt>
                <c:pt idx="50">
                  <c:v>734.87488919234602</c:v>
                </c:pt>
                <c:pt idx="51">
                  <c:v>719.4953075258527</c:v>
                </c:pt>
                <c:pt idx="52">
                  <c:v>704.30668544929358</c:v>
                </c:pt>
                <c:pt idx="53">
                  <c:v>689.31592683456256</c:v>
                </c:pt>
                <c:pt idx="54">
                  <c:v>674.52894909714814</c:v>
                </c:pt>
                <c:pt idx="55">
                  <c:v>659.95078252410167</c:v>
                </c:pt>
                <c:pt idx="56">
                  <c:v>645.58565879779053</c:v>
                </c:pt>
                <c:pt idx="57">
                  <c:v>631.43708992260508</c:v>
                </c:pt>
                <c:pt idx="58">
                  <c:v>617.50793863032595</c:v>
                </c:pt>
                <c:pt idx="59">
                  <c:v>603.80048123886809</c:v>
                </c:pt>
                <c:pt idx="60">
                  <c:v>590.31646384013584</c:v>
                </c:pt>
                <c:pt idx="61">
                  <c:v>577.05715260203579</c:v>
                </c:pt>
                <c:pt idx="62">
                  <c:v>564.02337888264447</c:v>
                </c:pt>
                <c:pt idx="63">
                  <c:v>551.21557977280463</c:v>
                </c:pt>
                <c:pt idx="64">
                  <c:v>538.63383460993646</c:v>
                </c:pt>
                <c:pt idx="65">
                  <c:v>526.27789793809643</c:v>
                </c:pt>
                <c:pt idx="66">
                  <c:v>514.14722932939185</c:v>
                </c:pt>
                <c:pt idx="67">
                  <c:v>502.24102042918094</c:v>
                </c:pt>
                <c:pt idx="68">
                  <c:v>490.55821954092244</c:v>
                </c:pt>
                <c:pt idx="69">
                  <c:v>479.09755402573501</c:v>
                </c:pt>
                <c:pt idx="70">
                  <c:v>467.8575507561327</c:v>
                </c:pt>
                <c:pt idx="71">
                  <c:v>456.83655483319308</c:v>
                </c:pt>
                <c:pt idx="72">
                  <c:v>446.03274674975546</c:v>
                </c:pt>
                <c:pt idx="73">
                  <c:v>435.44415815870161</c:v>
                </c:pt>
                <c:pt idx="74">
                  <c:v>425.06868638601736</c:v>
                </c:pt>
                <c:pt idx="75">
                  <c:v>414.90410781075479</c:v>
                </c:pt>
                <c:pt idx="76">
                  <c:v>404.94809021975379</c:v>
                </c:pt>
                <c:pt idx="77">
                  <c:v>395.19820423098281</c:v>
                </c:pt>
                <c:pt idx="78">
                  <c:v>385.65193386908504</c:v>
                </c:pt>
                <c:pt idx="79">
                  <c:v>376.30668636763585</c:v>
                </c:pt>
                <c:pt idx="80">
                  <c:v>367.15980126202339</c:v>
                </c:pt>
                <c:pt idx="81">
                  <c:v>358.20855883232434</c:v>
                </c:pt>
                <c:pt idx="82">
                  <c:v>349.45018794763018</c:v>
                </c:pt>
                <c:pt idx="83">
                  <c:v>340.88187335742987</c:v>
                </c:pt>
                <c:pt idx="84">
                  <c:v>332.50076247288962</c:v>
                </c:pt>
                <c:pt idx="85">
                  <c:v>324.30397167440969</c:v>
                </c:pt>
                <c:pt idx="86">
                  <c:v>316.28859217913123</c:v>
                </c:pt>
                <c:pt idx="87">
                  <c:v>308.45169550017454</c:v>
                </c:pt>
                <c:pt idx="88">
                  <c:v>300.79033852333669</c:v>
                </c:pt>
                <c:pt idx="89">
                  <c:v>293.30156822878052</c:v>
                </c:pt>
                <c:pt idx="90">
                  <c:v>285.98242607872817</c:v>
                </c:pt>
                <c:pt idx="91">
                  <c:v>278.82995209406363</c:v>
                </c:pt>
                <c:pt idx="92">
                  <c:v>271.84118863809272</c:v>
                </c:pt>
                <c:pt idx="93">
                  <c:v>265.01318392631947</c:v>
                </c:pt>
                <c:pt idx="94">
                  <c:v>258.34299527821713</c:v>
                </c:pt>
                <c:pt idx="95">
                  <c:v>251.82769212688436</c:v>
                </c:pt>
                <c:pt idx="96">
                  <c:v>245.46435880078934</c:v>
                </c:pt>
                <c:pt idx="97">
                  <c:v>239.25009709098958</c:v>
                </c:pt>
                <c:pt idx="98">
                  <c:v>233.18202861610916</c:v>
                </c:pt>
                <c:pt idx="99">
                  <c:v>227.25729699744261</c:v>
                </c:pt>
                <c:pt idx="100">
                  <c:v>221.4730698542844</c:v>
                </c:pt>
                <c:pt idx="101">
                  <c:v>215.8265406305436</c:v>
                </c:pt>
                <c:pt idx="102">
                  <c:v>210.31493026213138</c:v>
                </c:pt>
                <c:pt idx="103">
                  <c:v>204.9354886940273</c:v>
                </c:pt>
                <c:pt idx="104">
                  <c:v>199.68549625607557</c:v>
                </c:pt>
                <c:pt idx="105">
                  <c:v>194.56226490560221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D60-4826-BB40-446926342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0000242690338468"/>
          <c:y val="4.6874997116449491E-2"/>
          <c:w val="0.63135654138833119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3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Sheet1!$G$2:$G$107</c:f>
              <c:numCache>
                <c:formatCode>General</c:formatCode>
                <c:ptCount val="106"/>
                <c:pt idx="0">
                  <c:v>130</c:v>
                </c:pt>
                <c:pt idx="1">
                  <c:v>149</c:v>
                </c:pt>
                <c:pt idx="2">
                  <c:v>132</c:v>
                </c:pt>
                <c:pt idx="3">
                  <c:v>172</c:v>
                </c:pt>
                <c:pt idx="4">
                  <c:v>177</c:v>
                </c:pt>
                <c:pt idx="5">
                  <c:v>175</c:v>
                </c:pt>
                <c:pt idx="6">
                  <c:v>146</c:v>
                </c:pt>
                <c:pt idx="7">
                  <c:v>166</c:v>
                </c:pt>
                <c:pt idx="8">
                  <c:v>148</c:v>
                </c:pt>
                <c:pt idx="9">
                  <c:v>143</c:v>
                </c:pt>
                <c:pt idx="10">
                  <c:v>180</c:v>
                </c:pt>
                <c:pt idx="11">
                  <c:v>191</c:v>
                </c:pt>
                <c:pt idx="12">
                  <c:v>192</c:v>
                </c:pt>
                <c:pt idx="13">
                  <c:v>179</c:v>
                </c:pt>
                <c:pt idx="14">
                  <c:v>204</c:v>
                </c:pt>
                <c:pt idx="15">
                  <c:v>191</c:v>
                </c:pt>
                <c:pt idx="16">
                  <c:v>199</c:v>
                </c:pt>
                <c:pt idx="17">
                  <c:v>214</c:v>
                </c:pt>
                <c:pt idx="18">
                  <c:v>182</c:v>
                </c:pt>
                <c:pt idx="19">
                  <c:v>206</c:v>
                </c:pt>
                <c:pt idx="20">
                  <c:v>202</c:v>
                </c:pt>
                <c:pt idx="21">
                  <c:v>235</c:v>
                </c:pt>
                <c:pt idx="22">
                  <c:v>227</c:v>
                </c:pt>
                <c:pt idx="23">
                  <c:v>225</c:v>
                </c:pt>
                <c:pt idx="24">
                  <c:v>229</c:v>
                </c:pt>
                <c:pt idx="25">
                  <c:v>209</c:v>
                </c:pt>
                <c:pt idx="26">
                  <c:v>177</c:v>
                </c:pt>
                <c:pt idx="27">
                  <c:v>225</c:v>
                </c:pt>
                <c:pt idx="28">
                  <c:v>235</c:v>
                </c:pt>
                <c:pt idx="29">
                  <c:v>216</c:v>
                </c:pt>
                <c:pt idx="30">
                  <c:v>198</c:v>
                </c:pt>
                <c:pt idx="31">
                  <c:v>213</c:v>
                </c:pt>
                <c:pt idx="32">
                  <c:v>173</c:v>
                </c:pt>
                <c:pt idx="33">
                  <c:v>180</c:v>
                </c:pt>
                <c:pt idx="34">
                  <c:v>190</c:v>
                </c:pt>
                <c:pt idx="35">
                  <c:v>205</c:v>
                </c:pt>
                <c:pt idx="36">
                  <c:v>191</c:v>
                </c:pt>
                <c:pt idx="37">
                  <c:v>181</c:v>
                </c:pt>
                <c:pt idx="38">
                  <c:v>156</c:v>
                </c:pt>
                <c:pt idx="39">
                  <c:v>152</c:v>
                </c:pt>
                <c:pt idx="40">
                  <c:v>179</c:v>
                </c:pt>
                <c:pt idx="41">
                  <c:v>117</c:v>
                </c:pt>
                <c:pt idx="42">
                  <c:v>176</c:v>
                </c:pt>
                <c:pt idx="43">
                  <c:v>170</c:v>
                </c:pt>
                <c:pt idx="44">
                  <c:v>150</c:v>
                </c:pt>
                <c:pt idx="45">
                  <c:v>147</c:v>
                </c:pt>
                <c:pt idx="46">
                  <c:v>103</c:v>
                </c:pt>
                <c:pt idx="47">
                  <c:v>122</c:v>
                </c:pt>
                <c:pt idx="48">
                  <c:v>140</c:v>
                </c:pt>
                <c:pt idx="49">
                  <c:v>121</c:v>
                </c:pt>
                <c:pt idx="50">
                  <c:v>114</c:v>
                </c:pt>
                <c:pt idx="51">
                  <c:v>123</c:v>
                </c:pt>
                <c:pt idx="52">
                  <c:v>121</c:v>
                </c:pt>
                <c:pt idx="53">
                  <c:v>104</c:v>
                </c:pt>
                <c:pt idx="54">
                  <c:v>106</c:v>
                </c:pt>
                <c:pt idx="55">
                  <c:v>89</c:v>
                </c:pt>
                <c:pt idx="56">
                  <c:v>83</c:v>
                </c:pt>
                <c:pt idx="57">
                  <c:v>90</c:v>
                </c:pt>
                <c:pt idx="58">
                  <c:v>89</c:v>
                </c:pt>
                <c:pt idx="59">
                  <c:v>86</c:v>
                </c:pt>
                <c:pt idx="60">
                  <c:v>63</c:v>
                </c:pt>
                <c:pt idx="61">
                  <c:v>73</c:v>
                </c:pt>
                <c:pt idx="62">
                  <c:v>78</c:v>
                </c:pt>
                <c:pt idx="63">
                  <c:v>70</c:v>
                </c:pt>
                <c:pt idx="64">
                  <c:v>63</c:v>
                </c:pt>
                <c:pt idx="65">
                  <c:v>64</c:v>
                </c:pt>
                <c:pt idx="66">
                  <c:v>57</c:v>
                </c:pt>
                <c:pt idx="67">
                  <c:v>51</c:v>
                </c:pt>
                <c:pt idx="68">
                  <c:v>53</c:v>
                </c:pt>
                <c:pt idx="69">
                  <c:v>52</c:v>
                </c:pt>
                <c:pt idx="70">
                  <c:v>56</c:v>
                </c:pt>
                <c:pt idx="71">
                  <c:v>50</c:v>
                </c:pt>
                <c:pt idx="72">
                  <c:v>66</c:v>
                </c:pt>
                <c:pt idx="73">
                  <c:v>41</c:v>
                </c:pt>
                <c:pt idx="74">
                  <c:v>48</c:v>
                </c:pt>
                <c:pt idx="75">
                  <c:v>31</c:v>
                </c:pt>
                <c:pt idx="76">
                  <c:v>36</c:v>
                </c:pt>
                <c:pt idx="77">
                  <c:v>34</c:v>
                </c:pt>
                <c:pt idx="78">
                  <c:v>44</c:v>
                </c:pt>
                <c:pt idx="79">
                  <c:v>35</c:v>
                </c:pt>
                <c:pt idx="80">
                  <c:v>37</c:v>
                </c:pt>
                <c:pt idx="81">
                  <c:v>24</c:v>
                </c:pt>
                <c:pt idx="82">
                  <c:v>24</c:v>
                </c:pt>
                <c:pt idx="8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31-46DE-A093-6A704C448C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V2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Sheet1!$C$2:$C$107</c:f>
              <c:numCache>
                <c:formatCode>General</c:formatCode>
                <c:ptCount val="106"/>
                <c:pt idx="10">
                  <c:v>134.08779717902181</c:v>
                </c:pt>
                <c:pt idx="11">
                  <c:v>138.3169686815144</c:v>
                </c:pt>
                <c:pt idx="12">
                  <c:v>142.58193610812279</c:v>
                </c:pt>
                <c:pt idx="13">
                  <c:v>147.69441769202919</c:v>
                </c:pt>
                <c:pt idx="14">
                  <c:v>152.85989829812647</c:v>
                </c:pt>
                <c:pt idx="15">
                  <c:v>157.73374849184216</c:v>
                </c:pt>
                <c:pt idx="16">
                  <c:v>162.73080074210259</c:v>
                </c:pt>
                <c:pt idx="17">
                  <c:v>167.80606666074425</c:v>
                </c:pt>
                <c:pt idx="18">
                  <c:v>172.33978088474313</c:v>
                </c:pt>
                <c:pt idx="19">
                  <c:v>176.56930809441448</c:v>
                </c:pt>
                <c:pt idx="20">
                  <c:v>180.64665746071981</c:v>
                </c:pt>
                <c:pt idx="21">
                  <c:v>184.14614497001352</c:v>
                </c:pt>
                <c:pt idx="22">
                  <c:v>187.17308187404208</c:v>
                </c:pt>
                <c:pt idx="23">
                  <c:v>190.12402256427134</c:v>
                </c:pt>
                <c:pt idx="24">
                  <c:v>192.49604142145537</c:v>
                </c:pt>
                <c:pt idx="25">
                  <c:v>194.09987642500889</c:v>
                </c:pt>
                <c:pt idx="26">
                  <c:v>195.535306363686</c:v>
                </c:pt>
                <c:pt idx="27">
                  <c:v>196.72721268298469</c:v>
                </c:pt>
                <c:pt idx="28">
                  <c:v>197.33250825405031</c:v>
                </c:pt>
                <c:pt idx="29">
                  <c:v>197.38065219143115</c:v>
                </c:pt>
                <c:pt idx="30">
                  <c:v>197.33345524557038</c:v>
                </c:pt>
                <c:pt idx="31">
                  <c:v>196.87932495703231</c:v>
                </c:pt>
                <c:pt idx="32">
                  <c:v>195.91437691191538</c:v>
                </c:pt>
                <c:pt idx="33">
                  <c:v>194.80609862624121</c:v>
                </c:pt>
                <c:pt idx="34">
                  <c:v>193.3725708249751</c:v>
                </c:pt>
                <c:pt idx="35">
                  <c:v>191.70027083395465</c:v>
                </c:pt>
                <c:pt idx="36">
                  <c:v>189.78988947651385</c:v>
                </c:pt>
                <c:pt idx="37">
                  <c:v>187.68363624133346</c:v>
                </c:pt>
                <c:pt idx="38">
                  <c:v>185.43704120682304</c:v>
                </c:pt>
                <c:pt idx="39">
                  <c:v>182.94832177233084</c:v>
                </c:pt>
                <c:pt idx="40">
                  <c:v>180.38139330338066</c:v>
                </c:pt>
                <c:pt idx="41">
                  <c:v>177.68500177828753</c:v>
                </c:pt>
                <c:pt idx="42">
                  <c:v>174.85284108958052</c:v>
                </c:pt>
                <c:pt idx="43">
                  <c:v>171.93833084382118</c:v>
                </c:pt>
                <c:pt idx="44">
                  <c:v>168.95364208998026</c:v>
                </c:pt>
                <c:pt idx="45">
                  <c:v>165.90998119287966</c:v>
                </c:pt>
                <c:pt idx="46">
                  <c:v>162.76651826398219</c:v>
                </c:pt>
                <c:pt idx="47">
                  <c:v>159.60044937796226</c:v>
                </c:pt>
                <c:pt idx="48">
                  <c:v>156.43872436935516</c:v>
                </c:pt>
                <c:pt idx="49">
                  <c:v>153.21063179960606</c:v>
                </c:pt>
                <c:pt idx="50">
                  <c:v>149.97542628203223</c:v>
                </c:pt>
                <c:pt idx="51">
                  <c:v>146.74505537907396</c:v>
                </c:pt>
                <c:pt idx="52">
                  <c:v>143.50898549948164</c:v>
                </c:pt>
                <c:pt idx="53">
                  <c:v>140.27906349263927</c:v>
                </c:pt>
                <c:pt idx="54">
                  <c:v>137.04255913246152</c:v>
                </c:pt>
                <c:pt idx="55">
                  <c:v>133.8144519144079</c:v>
                </c:pt>
                <c:pt idx="56">
                  <c:v>130.59310715313438</c:v>
                </c:pt>
                <c:pt idx="57">
                  <c:v>127.39984007021272</c:v>
                </c:pt>
                <c:pt idx="58">
                  <c:v>124.23841050653749</c:v>
                </c:pt>
                <c:pt idx="59">
                  <c:v>121.10804276656714</c:v>
                </c:pt>
                <c:pt idx="60">
                  <c:v>118.00374272665755</c:v>
                </c:pt>
                <c:pt idx="61">
                  <c:v>114.93646265992886</c:v>
                </c:pt>
                <c:pt idx="62">
                  <c:v>111.89809819371212</c:v>
                </c:pt>
                <c:pt idx="63">
                  <c:v>108.88711927061894</c:v>
                </c:pt>
                <c:pt idx="64">
                  <c:v>105.92285357051651</c:v>
                </c:pt>
                <c:pt idx="65">
                  <c:v>102.9751169905752</c:v>
                </c:pt>
                <c:pt idx="66">
                  <c:v>100.07694613153244</c:v>
                </c:pt>
                <c:pt idx="67">
                  <c:v>97.236149264908533</c:v>
                </c:pt>
                <c:pt idx="68">
                  <c:v>94.419507864979593</c:v>
                </c:pt>
                <c:pt idx="69">
                  <c:v>91.649276042638689</c:v>
                </c:pt>
                <c:pt idx="70">
                  <c:v>88.929740501859158</c:v>
                </c:pt>
                <c:pt idx="71">
                  <c:v>86.265176939855721</c:v>
                </c:pt>
                <c:pt idx="72">
                  <c:v>83.67380559320533</c:v>
                </c:pt>
                <c:pt idx="73">
                  <c:v>81.165987025222591</c:v>
                </c:pt>
                <c:pt idx="74">
                  <c:v>78.749714370619387</c:v>
                </c:pt>
                <c:pt idx="75">
                  <c:v>76.43027095192015</c:v>
                </c:pt>
                <c:pt idx="76">
                  <c:v>74.21017979911953</c:v>
                </c:pt>
                <c:pt idx="77">
                  <c:v>72.091763842270367</c:v>
                </c:pt>
                <c:pt idx="78">
                  <c:v>70.077193909677078</c:v>
                </c:pt>
                <c:pt idx="79">
                  <c:v>68.167238986247312</c:v>
                </c:pt>
                <c:pt idx="80">
                  <c:v>66.361947086257089</c:v>
                </c:pt>
                <c:pt idx="81">
                  <c:v>64.660087765109054</c:v>
                </c:pt>
                <c:pt idx="82">
                  <c:v>63.059049535498602</c:v>
                </c:pt>
                <c:pt idx="83">
                  <c:v>61.554554410524879</c:v>
                </c:pt>
                <c:pt idx="84">
                  <c:v>60.14160792889902</c:v>
                </c:pt>
                <c:pt idx="85">
                  <c:v>58.813742979496723</c:v>
                </c:pt>
                <c:pt idx="86">
                  <c:v>57.563743492488285</c:v>
                </c:pt>
                <c:pt idx="87">
                  <c:v>56.384360325950986</c:v>
                </c:pt>
                <c:pt idx="88">
                  <c:v>55.268007872137922</c:v>
                </c:pt>
                <c:pt idx="89">
                  <c:v>54.206396984745837</c:v>
                </c:pt>
                <c:pt idx="90">
                  <c:v>53.192225825476413</c:v>
                </c:pt>
                <c:pt idx="91">
                  <c:v>52.218687639011719</c:v>
                </c:pt>
                <c:pt idx="92">
                  <c:v>51.279275066603759</c:v>
                </c:pt>
                <c:pt idx="93">
                  <c:v>50.367745564389118</c:v>
                </c:pt>
                <c:pt idx="94">
                  <c:v>49.478937255691562</c:v>
                </c:pt>
                <c:pt idx="95">
                  <c:v>48.608480159220768</c:v>
                </c:pt>
                <c:pt idx="96">
                  <c:v>47.75232426704747</c:v>
                </c:pt>
                <c:pt idx="97">
                  <c:v>46.907259583076403</c:v>
                </c:pt>
                <c:pt idx="98">
                  <c:v>46.070919733097931</c:v>
                </c:pt>
                <c:pt idx="99">
                  <c:v>45.241790307196972</c:v>
                </c:pt>
                <c:pt idx="100">
                  <c:v>44.419007884676091</c:v>
                </c:pt>
                <c:pt idx="101">
                  <c:v>43.6020131291681</c:v>
                </c:pt>
                <c:pt idx="102">
                  <c:v>42.790781167859194</c:v>
                </c:pt>
                <c:pt idx="103">
                  <c:v>41.985219757867753</c:v>
                </c:pt>
                <c:pt idx="104">
                  <c:v>41.185525298331129</c:v>
                </c:pt>
                <c:pt idx="105">
                  <c:v>40.392049081935653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431-46DE-A093-6A704C448CFB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V3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Sheet1!$D$2:$D$107</c:f>
              <c:numCache>
                <c:formatCode>General</c:formatCode>
                <c:ptCount val="106"/>
                <c:pt idx="10">
                  <c:v>133.67225201990925</c:v>
                </c:pt>
                <c:pt idx="11">
                  <c:v>137.08871174325824</c:v>
                </c:pt>
                <c:pt idx="12">
                  <c:v>140.48076864243941</c:v>
                </c:pt>
                <c:pt idx="13">
                  <c:v>144.61312895008422</c:v>
                </c:pt>
                <c:pt idx="14">
                  <c:v>148.74759729564039</c:v>
                </c:pt>
                <c:pt idx="15">
                  <c:v>152.61454528146712</c:v>
                </c:pt>
                <c:pt idx="16">
                  <c:v>156.56754325948657</c:v>
                </c:pt>
                <c:pt idx="17">
                  <c:v>160.56169480031534</c:v>
                </c:pt>
                <c:pt idx="18">
                  <c:v>164.06265133427922</c:v>
                </c:pt>
                <c:pt idx="19">
                  <c:v>167.30045785960448</c:v>
                </c:pt>
                <c:pt idx="20">
                  <c:v>170.41652689652705</c:v>
                </c:pt>
                <c:pt idx="21">
                  <c:v>172.98693340665886</c:v>
                </c:pt>
                <c:pt idx="22">
                  <c:v>175.15919834059889</c:v>
                </c:pt>
                <c:pt idx="23">
                  <c:v>177.29129103603395</c:v>
                </c:pt>
                <c:pt idx="24">
                  <c:v>178.91077190810333</c:v>
                </c:pt>
                <c:pt idx="25">
                  <c:v>179.79712423555756</c:v>
                </c:pt>
                <c:pt idx="26">
                  <c:v>180.54680740193697</c:v>
                </c:pt>
                <c:pt idx="27">
                  <c:v>181.08710623477572</c:v>
                </c:pt>
                <c:pt idx="28">
                  <c:v>181.09082108393829</c:v>
                </c:pt>
                <c:pt idx="29">
                  <c:v>180.55367267818471</c:v>
                </c:pt>
                <c:pt idx="30">
                  <c:v>179.93584570379454</c:v>
                </c:pt>
                <c:pt idx="31">
                  <c:v>178.92915666417528</c:v>
                </c:pt>
                <c:pt idx="32">
                  <c:v>177.430389952105</c:v>
                </c:pt>
                <c:pt idx="33">
                  <c:v>175.78053515041569</c:v>
                </c:pt>
                <c:pt idx="34">
                  <c:v>173.8064869158151</c:v>
                </c:pt>
                <c:pt idx="35">
                  <c:v>171.58839940704402</c:v>
                </c:pt>
                <c:pt idx="36">
                  <c:v>169.11810463465969</c:v>
                </c:pt>
                <c:pt idx="37">
                  <c:v>166.44421114141338</c:v>
                </c:pt>
                <c:pt idx="38">
                  <c:v>163.622389761064</c:v>
                </c:pt>
                <c:pt idx="39">
                  <c:v>160.5499802481859</c:v>
                </c:pt>
                <c:pt idx="40">
                  <c:v>157.3948257367384</c:v>
                </c:pt>
                <c:pt idx="41">
                  <c:v>154.09926379402825</c:v>
                </c:pt>
                <c:pt idx="42">
                  <c:v>150.6768701358053</c:v>
                </c:pt>
                <c:pt idx="43">
                  <c:v>147.17614141091883</c:v>
                </c:pt>
                <c:pt idx="44">
                  <c:v>143.6173608544245</c:v>
                </c:pt>
                <c:pt idx="45">
                  <c:v>140.01735403427577</c:v>
                </c:pt>
                <c:pt idx="46">
                  <c:v>136.33830574347058</c:v>
                </c:pt>
                <c:pt idx="47">
                  <c:v>132.66224012589171</c:v>
                </c:pt>
                <c:pt idx="48">
                  <c:v>129.02001652326473</c:v>
                </c:pt>
                <c:pt idx="49">
                  <c:v>125.34854663630219</c:v>
                </c:pt>
                <c:pt idx="50">
                  <c:v>121.70863565565664</c:v>
                </c:pt>
                <c:pt idx="51">
                  <c:v>118.1143734326057</c:v>
                </c:pt>
                <c:pt idx="52">
                  <c:v>114.56195452815446</c:v>
                </c:pt>
                <c:pt idx="53">
                  <c:v>111.06614628049535</c:v>
                </c:pt>
                <c:pt idx="54">
                  <c:v>107.61626053606136</c:v>
                </c:pt>
                <c:pt idx="55">
                  <c:v>104.22296242157796</c:v>
                </c:pt>
                <c:pt idx="56">
                  <c:v>100.88432771218993</c:v>
                </c:pt>
                <c:pt idx="57">
                  <c:v>97.614627529657028</c:v>
                </c:pt>
                <c:pt idx="58">
                  <c:v>94.41289573562841</c:v>
                </c:pt>
                <c:pt idx="59">
                  <c:v>91.274439986089774</c:v>
                </c:pt>
                <c:pt idx="60">
                  <c:v>88.189406485924792</c:v>
                </c:pt>
                <c:pt idx="61">
                  <c:v>85.164178096821615</c:v>
                </c:pt>
                <c:pt idx="62">
                  <c:v>82.192911792630596</c:v>
                </c:pt>
                <c:pt idx="63">
                  <c:v>79.275316819483066</c:v>
                </c:pt>
                <c:pt idx="64">
                  <c:v>76.429666958397661</c:v>
                </c:pt>
                <c:pt idx="65">
                  <c:v>73.624216521405003</c:v>
                </c:pt>
                <c:pt idx="66">
                  <c:v>70.890561807489448</c:v>
                </c:pt>
                <c:pt idx="67">
                  <c:v>68.234376934734215</c:v>
                </c:pt>
                <c:pt idx="68">
                  <c:v>65.624339150765465</c:v>
                </c:pt>
                <c:pt idx="69">
                  <c:v>63.082509837361755</c:v>
                </c:pt>
                <c:pt idx="70">
                  <c:v>60.611044819719609</c:v>
                </c:pt>
                <c:pt idx="71">
                  <c:v>58.214006564095143</c:v>
                </c:pt>
                <c:pt idx="72">
                  <c:v>55.901093401628337</c:v>
                </c:pt>
                <c:pt idx="73">
                  <c:v>53.677292218343041</c:v>
                </c:pt>
                <c:pt idx="74">
                  <c:v>51.546259021593819</c:v>
                </c:pt>
                <c:pt idx="75">
                  <c:v>49.509894337176561</c:v>
                </c:pt>
                <c:pt idx="76">
                  <c:v>47.568658180134477</c:v>
                </c:pt>
                <c:pt idx="77">
                  <c:v>45.722691891754494</c:v>
                </c:pt>
                <c:pt idx="78">
                  <c:v>43.971302549031535</c:v>
                </c:pt>
                <c:pt idx="79">
                  <c:v>42.312376345349399</c:v>
                </c:pt>
                <c:pt idx="80">
                  <c:v>40.743461505204891</c:v>
                </c:pt>
                <c:pt idx="81">
                  <c:v>39.261541352816124</c:v>
                </c:pt>
                <c:pt idx="82">
                  <c:v>37.862858638477604</c:v>
                </c:pt>
                <c:pt idx="83">
                  <c:v>36.541501555556586</c:v>
                </c:pt>
                <c:pt idx="84">
                  <c:v>35.289631760029344</c:v>
                </c:pt>
                <c:pt idx="85">
                  <c:v>34.098254012138888</c:v>
                </c:pt>
                <c:pt idx="86">
                  <c:v>32.957822965821897</c:v>
                </c:pt>
                <c:pt idx="87">
                  <c:v>31.859842730707417</c:v>
                </c:pt>
                <c:pt idx="88">
                  <c:v>30.797170221529306</c:v>
                </c:pt>
                <c:pt idx="89">
                  <c:v>29.763068297428905</c:v>
                </c:pt>
                <c:pt idx="90">
                  <c:v>28.752170753338888</c:v>
                </c:pt>
                <c:pt idx="91">
                  <c:v>27.760163354659497</c:v>
                </c:pt>
                <c:pt idx="92">
                  <c:v>26.784530598581171</c:v>
                </c:pt>
                <c:pt idx="93">
                  <c:v>25.824761002241583</c:v>
                </c:pt>
                <c:pt idx="94">
                  <c:v>24.881962961573233</c:v>
                </c:pt>
                <c:pt idx="95">
                  <c:v>23.958382626991462</c:v>
                </c:pt>
                <c:pt idx="96">
                  <c:v>23.056372710723345</c:v>
                </c:pt>
                <c:pt idx="97">
                  <c:v>22.178457952005211</c:v>
                </c:pt>
                <c:pt idx="98">
                  <c:v>21.327069514168159</c:v>
                </c:pt>
                <c:pt idx="99">
                  <c:v>20.504441937186556</c:v>
                </c:pt>
                <c:pt idx="100">
                  <c:v>19.712504623178354</c:v>
                </c:pt>
                <c:pt idx="101">
                  <c:v>18.952634885809495</c:v>
                </c:pt>
                <c:pt idx="102">
                  <c:v>18.225841334963185</c:v>
                </c:pt>
                <c:pt idx="103">
                  <c:v>17.532563087683215</c:v>
                </c:pt>
                <c:pt idx="104">
                  <c:v>16.872883683097008</c:v>
                </c:pt>
                <c:pt idx="105">
                  <c:v>16.246590517794957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431-46DE-A093-6A704C448CFB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Sheet1!$A$2:$A$107</c:f>
              <c:numCache>
                <c:formatCode>m/d/yyyy</c:formatCode>
                <c:ptCount val="106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  <c:pt idx="75">
                  <c:v>44317</c:v>
                </c:pt>
                <c:pt idx="76">
                  <c:v>44318</c:v>
                </c:pt>
                <c:pt idx="77">
                  <c:v>44319</c:v>
                </c:pt>
                <c:pt idx="78">
                  <c:v>44320</c:v>
                </c:pt>
                <c:pt idx="79">
                  <c:v>44321</c:v>
                </c:pt>
                <c:pt idx="80">
                  <c:v>44322</c:v>
                </c:pt>
                <c:pt idx="81">
                  <c:v>44323</c:v>
                </c:pt>
                <c:pt idx="82">
                  <c:v>44324</c:v>
                </c:pt>
                <c:pt idx="83">
                  <c:v>44325</c:v>
                </c:pt>
                <c:pt idx="84">
                  <c:v>44326</c:v>
                </c:pt>
                <c:pt idx="85">
                  <c:v>44327</c:v>
                </c:pt>
                <c:pt idx="86">
                  <c:v>44328</c:v>
                </c:pt>
                <c:pt idx="87">
                  <c:v>44329</c:v>
                </c:pt>
                <c:pt idx="88">
                  <c:v>44330</c:v>
                </c:pt>
                <c:pt idx="89">
                  <c:v>44331</c:v>
                </c:pt>
                <c:pt idx="90">
                  <c:v>44332</c:v>
                </c:pt>
                <c:pt idx="91">
                  <c:v>44333</c:v>
                </c:pt>
                <c:pt idx="92">
                  <c:v>44334</c:v>
                </c:pt>
                <c:pt idx="93">
                  <c:v>44335</c:v>
                </c:pt>
                <c:pt idx="94">
                  <c:v>44336</c:v>
                </c:pt>
                <c:pt idx="95">
                  <c:v>44337</c:v>
                </c:pt>
                <c:pt idx="96">
                  <c:v>44338</c:v>
                </c:pt>
                <c:pt idx="97">
                  <c:v>44339</c:v>
                </c:pt>
                <c:pt idx="98">
                  <c:v>44340</c:v>
                </c:pt>
                <c:pt idx="99">
                  <c:v>44341</c:v>
                </c:pt>
                <c:pt idx="100">
                  <c:v>44342</c:v>
                </c:pt>
                <c:pt idx="101">
                  <c:v>44343</c:v>
                </c:pt>
                <c:pt idx="102">
                  <c:v>44344</c:v>
                </c:pt>
                <c:pt idx="103">
                  <c:v>44345</c:v>
                </c:pt>
                <c:pt idx="104">
                  <c:v>44346</c:v>
                </c:pt>
                <c:pt idx="105">
                  <c:v>44347</c:v>
                </c:pt>
              </c:numCache>
            </c:numRef>
          </c:cat>
          <c:val>
            <c:numRef>
              <c:f>Sheet1!$F$2:$F$107</c:f>
              <c:numCache>
                <c:formatCode>General</c:formatCode>
                <c:ptCount val="106"/>
                <c:pt idx="10">
                  <c:v>134.28754207317729</c:v>
                </c:pt>
                <c:pt idx="11">
                  <c:v>138.92739763188584</c:v>
                </c:pt>
                <c:pt idx="12">
                  <c:v>143.66870670704924</c:v>
                </c:pt>
                <c:pt idx="13">
                  <c:v>149.34760249019917</c:v>
                </c:pt>
                <c:pt idx="14">
                  <c:v>155.14537213180577</c:v>
                </c:pt>
                <c:pt idx="15">
                  <c:v>160.68258464362043</c:v>
                </c:pt>
                <c:pt idx="16">
                  <c:v>166.40076707827461</c:v>
                </c:pt>
                <c:pt idx="17">
                  <c:v>172.25390592088766</c:v>
                </c:pt>
                <c:pt idx="18">
                  <c:v>177.58118777564707</c:v>
                </c:pt>
                <c:pt idx="19">
                  <c:v>182.61896089384268</c:v>
                </c:pt>
                <c:pt idx="20">
                  <c:v>187.51885695081242</c:v>
                </c:pt>
                <c:pt idx="21">
                  <c:v>191.84933484666124</c:v>
                </c:pt>
                <c:pt idx="22">
                  <c:v>195.69028340324491</c:v>
                </c:pt>
                <c:pt idx="23">
                  <c:v>199.44980317102443</c:v>
                </c:pt>
                <c:pt idx="24">
                  <c:v>202.605663685964</c:v>
                </c:pt>
                <c:pt idx="25">
                  <c:v>204.97526409836121</c:v>
                </c:pt>
                <c:pt idx="26">
                  <c:v>207.15541511568847</c:v>
                </c:pt>
                <c:pt idx="27">
                  <c:v>209.0641693387675</c:v>
                </c:pt>
                <c:pt idx="28">
                  <c:v>210.34580020736465</c:v>
                </c:pt>
                <c:pt idx="29">
                  <c:v>211.04226219266272</c:v>
                </c:pt>
                <c:pt idx="30">
                  <c:v>211.61311410122184</c:v>
                </c:pt>
                <c:pt idx="31">
                  <c:v>211.74214484578246</c:v>
                </c:pt>
                <c:pt idx="32">
                  <c:v>211.32146573833745</c:v>
                </c:pt>
                <c:pt idx="33">
                  <c:v>210.7290776521871</c:v>
                </c:pt>
                <c:pt idx="34">
                  <c:v>209.77854340781926</c:v>
                </c:pt>
                <c:pt idx="35">
                  <c:v>208.55717167282819</c:v>
                </c:pt>
                <c:pt idx="36">
                  <c:v>207.0711788794741</c:v>
                </c:pt>
                <c:pt idx="37">
                  <c:v>205.36185730083542</c:v>
                </c:pt>
                <c:pt idx="38">
                  <c:v>203.48677289383096</c:v>
                </c:pt>
                <c:pt idx="39">
                  <c:v>201.34730109323235</c:v>
                </c:pt>
                <c:pt idx="40">
                  <c:v>199.10861356396984</c:v>
                </c:pt>
                <c:pt idx="41">
                  <c:v>196.72594978816613</c:v>
                </c:pt>
                <c:pt idx="42">
                  <c:v>194.18694728614079</c:v>
                </c:pt>
                <c:pt idx="43">
                  <c:v>191.55042364589139</c:v>
                </c:pt>
                <c:pt idx="44">
                  <c:v>188.82828518094163</c:v>
                </c:pt>
                <c:pt idx="45">
                  <c:v>186.03258680849524</c:v>
                </c:pt>
                <c:pt idx="46">
                  <c:v>183.12527338810258</c:v>
                </c:pt>
                <c:pt idx="47">
                  <c:v>180.18548515990335</c:v>
                </c:pt>
                <c:pt idx="48">
                  <c:v>177.24195204618749</c:v>
                </c:pt>
                <c:pt idx="49">
                  <c:v>174.22266565560219</c:v>
                </c:pt>
                <c:pt idx="50">
                  <c:v>171.18858143674035</c:v>
                </c:pt>
                <c:pt idx="51">
                  <c:v>168.15367024460843</c:v>
                </c:pt>
                <c:pt idx="52">
                  <c:v>165.10726830243186</c:v>
                </c:pt>
                <c:pt idx="53">
                  <c:v>162.06371035236225</c:v>
                </c:pt>
                <c:pt idx="54">
                  <c:v>159.01180045621166</c:v>
                </c:pt>
                <c:pt idx="55">
                  <c:v>155.96789806897638</c:v>
                </c:pt>
                <c:pt idx="56">
                  <c:v>152.92862107760885</c:v>
                </c:pt>
                <c:pt idx="57">
                  <c:v>149.91539492163591</c:v>
                </c:pt>
                <c:pt idx="58">
                  <c:v>146.9303314892297</c:v>
                </c:pt>
                <c:pt idx="59">
                  <c:v>143.97055975279247</c:v>
                </c:pt>
                <c:pt idx="60">
                  <c:v>141.0308929476131</c:v>
                </c:pt>
                <c:pt idx="61">
                  <c:v>138.1244937074772</c:v>
                </c:pt>
                <c:pt idx="62">
                  <c:v>135.24444546706937</c:v>
                </c:pt>
                <c:pt idx="63">
                  <c:v>132.3919394713852</c:v>
                </c:pt>
                <c:pt idx="64">
                  <c:v>129.58767916452658</c:v>
                </c:pt>
                <c:pt idx="65">
                  <c:v>126.80031154798864</c:v>
                </c:pt>
                <c:pt idx="66">
                  <c:v>124.06171650708954</c:v>
                </c:pt>
                <c:pt idx="67">
                  <c:v>121.37904326362217</c:v>
                </c:pt>
                <c:pt idx="68">
                  <c:v>118.71708593829553</c:v>
                </c:pt>
                <c:pt idx="69">
                  <c:v>116.09741697091098</c:v>
                </c:pt>
                <c:pt idx="70">
                  <c:v>113.52411813005624</c:v>
                </c:pt>
                <c:pt idx="71">
                  <c:v>110.98865255143042</c:v>
                </c:pt>
                <c:pt idx="72">
                  <c:v>108.49441949131102</c:v>
                </c:pt>
                <c:pt idx="73">
                  <c:v>106.04222326035742</c:v>
                </c:pt>
                <c:pt idx="74">
                  <c:v>103.63217210946843</c:v>
                </c:pt>
                <c:pt idx="75">
                  <c:v>101.26411533427685</c:v>
                </c:pt>
                <c:pt idx="76">
                  <c:v>98.938222217465182</c:v>
                </c:pt>
                <c:pt idx="77">
                  <c:v>96.65450828791802</c:v>
                </c:pt>
                <c:pt idx="78">
                  <c:v>94.412761880638172</c:v>
                </c:pt>
                <c:pt idx="79">
                  <c:v>92.212824742455865</c:v>
                </c:pt>
                <c:pt idx="80">
                  <c:v>90.054593382766001</c:v>
                </c:pt>
                <c:pt idx="81">
                  <c:v>87.937895921293716</c:v>
                </c:pt>
                <c:pt idx="82">
                  <c:v>85.86239387950188</c:v>
                </c:pt>
                <c:pt idx="83">
                  <c:v>83.827756160093926</c:v>
                </c:pt>
                <c:pt idx="84">
                  <c:v>81.833691504334013</c:v>
                </c:pt>
                <c:pt idx="85">
                  <c:v>79.879796447441592</c:v>
                </c:pt>
                <c:pt idx="86">
                  <c:v>77.96566597545106</c:v>
                </c:pt>
                <c:pt idx="87">
                  <c:v>76.090917618922333</c:v>
                </c:pt>
                <c:pt idx="88">
                  <c:v>74.255099295608304</c:v>
                </c:pt>
                <c:pt idx="89">
                  <c:v>72.457725612895956</c:v>
                </c:pt>
                <c:pt idx="90">
                  <c:v>70.69832206493507</c:v>
                </c:pt>
                <c:pt idx="91">
                  <c:v>68.976396172970666</c:v>
                </c:pt>
                <c:pt idx="92">
                  <c:v>67.291419843176172</c:v>
                </c:pt>
                <c:pt idx="93">
                  <c:v>65.64288399564046</c:v>
                </c:pt>
                <c:pt idx="94">
                  <c:v>64.030258877484655</c:v>
                </c:pt>
                <c:pt idx="95">
                  <c:v>62.452993585676978</c:v>
                </c:pt>
                <c:pt idx="96">
                  <c:v>60.91055629677917</c:v>
                </c:pt>
                <c:pt idx="97">
                  <c:v>59.402395417606741</c:v>
                </c:pt>
                <c:pt idx="98">
                  <c:v>57.927939289094184</c:v>
                </c:pt>
                <c:pt idx="99">
                  <c:v>56.486632482270835</c:v>
                </c:pt>
                <c:pt idx="100">
                  <c:v>55.077918404208894</c:v>
                </c:pt>
                <c:pt idx="101">
                  <c:v>53.701231202055098</c:v>
                </c:pt>
                <c:pt idx="102">
                  <c:v>52.356007892332045</c:v>
                </c:pt>
                <c:pt idx="103">
                  <c:v>51.041685540317268</c:v>
                </c:pt>
                <c:pt idx="104">
                  <c:v>49.757702261386413</c:v>
                </c:pt>
                <c:pt idx="105">
                  <c:v>48.503497937047541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431-46DE-A093-6A704C448C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35411079183262595"/>
          <c:y val="5.8593746395561863E-2"/>
          <c:w val="0.63135654138833119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3.5150502573499692E-2"/>
          <c:w val="0.7773224572899825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0–4 roky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239.61759633488799</c:v>
                </c:pt>
                <c:pt idx="1">
                  <c:v>222.91644325211885</c:v>
                </c:pt>
                <c:pt idx="2">
                  <c:v>223.268046474914</c:v>
                </c:pt>
                <c:pt idx="3">
                  <c:v>246.64966079079082</c:v>
                </c:pt>
                <c:pt idx="4">
                  <c:v>263.70241709635508</c:v>
                </c:pt>
                <c:pt idx="5">
                  <c:v>333.84726004398556</c:v>
                </c:pt>
                <c:pt idx="6">
                  <c:v>440.55883816231062</c:v>
                </c:pt>
                <c:pt idx="7">
                  <c:v>449.52472034358669</c:v>
                </c:pt>
                <c:pt idx="8">
                  <c:v>378.50086933896836</c:v>
                </c:pt>
                <c:pt idx="9">
                  <c:v>332.9682519869977</c:v>
                </c:pt>
                <c:pt idx="10">
                  <c:v>275.83272828278746</c:v>
                </c:pt>
                <c:pt idx="11">
                  <c:v>197.77681282226632</c:v>
                </c:pt>
                <c:pt idx="12">
                  <c:v>151.71679063610296</c:v>
                </c:pt>
                <c:pt idx="13">
                  <c:v>138.35586816988766</c:v>
                </c:pt>
                <c:pt idx="14">
                  <c:v>105.65676844993961</c:v>
                </c:pt>
                <c:pt idx="15">
                  <c:v>94.581266931892699</c:v>
                </c:pt>
                <c:pt idx="16">
                  <c:v>76.297899346545407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5–11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List1!$B$3:$R$3</c:f>
              <c:numCache>
                <c:formatCode>###0</c:formatCode>
                <c:ptCount val="17"/>
                <c:pt idx="0">
                  <c:v>434.82237543043465</c:v>
                </c:pt>
                <c:pt idx="1">
                  <c:v>414.4284891467446</c:v>
                </c:pt>
                <c:pt idx="2">
                  <c:v>393.29300699819305</c:v>
                </c:pt>
                <c:pt idx="3">
                  <c:v>441.86753614661853</c:v>
                </c:pt>
                <c:pt idx="4">
                  <c:v>482.90250733561919</c:v>
                </c:pt>
                <c:pt idx="5">
                  <c:v>633.07566997006438</c:v>
                </c:pt>
                <c:pt idx="6">
                  <c:v>772.00129532077744</c:v>
                </c:pt>
                <c:pt idx="7">
                  <c:v>718.60639305075244</c:v>
                </c:pt>
                <c:pt idx="8">
                  <c:v>558.2980869298674</c:v>
                </c:pt>
                <c:pt idx="9">
                  <c:v>446.68790926821799</c:v>
                </c:pt>
                <c:pt idx="10">
                  <c:v>354.85362133620748</c:v>
                </c:pt>
                <c:pt idx="11">
                  <c:v>250.28860439074197</c:v>
                </c:pt>
                <c:pt idx="12">
                  <c:v>196.64650349909653</c:v>
                </c:pt>
                <c:pt idx="13">
                  <c:v>196.89370212071699</c:v>
                </c:pt>
                <c:pt idx="14">
                  <c:v>170.69064822894549</c:v>
                </c:pt>
                <c:pt idx="15">
                  <c:v>145.10559089122521</c:v>
                </c:pt>
                <c:pt idx="16">
                  <c:v>116.80134871567958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12–19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List1!$B$4:$R$4</c:f>
              <c:numCache>
                <c:formatCode>###0</c:formatCode>
                <c:ptCount val="17"/>
                <c:pt idx="0">
                  <c:v>479.30320864127907</c:v>
                </c:pt>
                <c:pt idx="1">
                  <c:v>380.45617719903794</c:v>
                </c:pt>
                <c:pt idx="2">
                  <c:v>371.07743264272045</c:v>
                </c:pt>
                <c:pt idx="3">
                  <c:v>402.17537511893113</c:v>
                </c:pt>
                <c:pt idx="4">
                  <c:v>429.57118158606909</c:v>
                </c:pt>
                <c:pt idx="5">
                  <c:v>544.21399333368709</c:v>
                </c:pt>
                <c:pt idx="6">
                  <c:v>713.27820441467384</c:v>
                </c:pt>
                <c:pt idx="7">
                  <c:v>752.15063250993717</c:v>
                </c:pt>
                <c:pt idx="8">
                  <c:v>730.43143459004398</c:v>
                </c:pt>
                <c:pt idx="9">
                  <c:v>632.07802128234584</c:v>
                </c:pt>
                <c:pt idx="10">
                  <c:v>474.98404996402758</c:v>
                </c:pt>
                <c:pt idx="11">
                  <c:v>353.30717979917148</c:v>
                </c:pt>
                <c:pt idx="12">
                  <c:v>271.36656946502899</c:v>
                </c:pt>
                <c:pt idx="13">
                  <c:v>240.76224512336134</c:v>
                </c:pt>
                <c:pt idx="14">
                  <c:v>175.97486496458907</c:v>
                </c:pt>
                <c:pt idx="15">
                  <c:v>154.87268971287466</c:v>
                </c:pt>
                <c:pt idx="16">
                  <c:v>118.96197042486946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0–19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List1!$B$5:$R$5</c:f>
              <c:numCache>
                <c:formatCode>###0</c:formatCode>
                <c:ptCount val="17"/>
                <c:pt idx="0">
                  <c:v>400.55167824983823</c:v>
                </c:pt>
                <c:pt idx="1">
                  <c:v>352.06504611942427</c:v>
                </c:pt>
                <c:pt idx="2">
                  <c:v>340.86879270570944</c:v>
                </c:pt>
                <c:pt idx="3">
                  <c:v>376.42260966844464</c:v>
                </c:pt>
                <c:pt idx="4">
                  <c:v>406.17265445345834</c:v>
                </c:pt>
                <c:pt idx="5">
                  <c:v>522.38519498846563</c:v>
                </c:pt>
                <c:pt idx="6">
                  <c:v>664.09777391062744</c:v>
                </c:pt>
                <c:pt idx="7">
                  <c:v>661.08164033795322</c:v>
                </c:pt>
                <c:pt idx="8">
                  <c:v>575.30462949084006</c:v>
                </c:pt>
                <c:pt idx="9">
                  <c:v>485.78030117464692</c:v>
                </c:pt>
                <c:pt idx="10">
                  <c:v>378.79895733176375</c:v>
                </c:pt>
                <c:pt idx="11">
                  <c:v>274.78804806802935</c:v>
                </c:pt>
                <c:pt idx="12">
                  <c:v>212.63741687353078</c:v>
                </c:pt>
                <c:pt idx="13">
                  <c:v>197.92234095836272</c:v>
                </c:pt>
                <c:pt idx="14">
                  <c:v>155.74216993444935</c:v>
                </c:pt>
                <c:pt idx="15">
                  <c:v>135.5889137897627</c:v>
                </c:pt>
                <c:pt idx="16">
                  <c:v>107.07274182993393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List1!$B$6:$R$6</c:f>
              <c:numCache>
                <c:formatCode>###0</c:formatCode>
                <c:ptCount val="17"/>
                <c:pt idx="0">
                  <c:v>542.84955244274715</c:v>
                </c:pt>
                <c:pt idx="1">
                  <c:v>452.2655309703967</c:v>
                </c:pt>
                <c:pt idx="2">
                  <c:v>441.12838122604143</c:v>
                </c:pt>
                <c:pt idx="3">
                  <c:v>468.94787785866686</c:v>
                </c:pt>
                <c:pt idx="4">
                  <c:v>495.93512736513981</c:v>
                </c:pt>
                <c:pt idx="5">
                  <c:v>608.68123523053987</c:v>
                </c:pt>
                <c:pt idx="6">
                  <c:v>769.49195240407266</c:v>
                </c:pt>
                <c:pt idx="7">
                  <c:v>802.95015709366385</c:v>
                </c:pt>
                <c:pt idx="8">
                  <c:v>726.40212367024469</c:v>
                </c:pt>
                <c:pt idx="9">
                  <c:v>615.6758515267428</c:v>
                </c:pt>
                <c:pt idx="10">
                  <c:v>467.97536436293808</c:v>
                </c:pt>
                <c:pt idx="11">
                  <c:v>344.17626657492855</c:v>
                </c:pt>
                <c:pt idx="12">
                  <c:v>264.42080883386552</c:v>
                </c:pt>
                <c:pt idx="13">
                  <c:v>202.34826475071671</c:v>
                </c:pt>
                <c:pt idx="14">
                  <c:v>163.40096946504107</c:v>
                </c:pt>
                <c:pt idx="15">
                  <c:v>137.39558454560196</c:v>
                </c:pt>
                <c:pt idx="16">
                  <c:v>102.28223669501084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380214565155387"/>
          <c:y val="0.25415522984813471"/>
          <c:w val="0.14190389034991419"/>
          <c:h val="0.502802521439899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Ústecký kraj</c:v>
                </c:pt>
                <c:pt idx="4">
                  <c:v>Zlínský kraj</c:v>
                </c:pt>
                <c:pt idx="5">
                  <c:v>Liberecký kraj</c:v>
                </c:pt>
                <c:pt idx="6">
                  <c:v>Hlavní město Praha</c:v>
                </c:pt>
                <c:pt idx="7">
                  <c:v>Jihomoravský kraj</c:v>
                </c:pt>
                <c:pt idx="8">
                  <c:v>ČR</c:v>
                </c:pt>
                <c:pt idx="9">
                  <c:v>Středočeský kraj</c:v>
                </c:pt>
                <c:pt idx="10">
                  <c:v>Olomoucký kraj</c:v>
                </c:pt>
                <c:pt idx="11">
                  <c:v>Pardubický kraj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268.89752016731398</c:v>
                </c:pt>
                <c:pt idx="1">
                  <c:v>282.024640047498</c:v>
                </c:pt>
                <c:pt idx="2">
                  <c:v>226.62134239818701</c:v>
                </c:pt>
                <c:pt idx="3">
                  <c:v>369.58171182416697</c:v>
                </c:pt>
                <c:pt idx="4">
                  <c:v>304.94002846106901</c:v>
                </c:pt>
                <c:pt idx="5">
                  <c:v>292.08821910849503</c:v>
                </c:pt>
                <c:pt idx="6">
                  <c:v>222.204156843617</c:v>
                </c:pt>
                <c:pt idx="7">
                  <c:v>179.850723899163</c:v>
                </c:pt>
                <c:pt idx="8">
                  <c:v>248.38610730138799</c:v>
                </c:pt>
                <c:pt idx="9">
                  <c:v>295.92105428145101</c:v>
                </c:pt>
                <c:pt idx="10">
                  <c:v>177.007354960783</c:v>
                </c:pt>
                <c:pt idx="11">
                  <c:v>364.357864357864</c:v>
                </c:pt>
                <c:pt idx="12">
                  <c:v>193.983231957915</c:v>
                </c:pt>
                <c:pt idx="13">
                  <c:v>72.950102130142</c:v>
                </c:pt>
                <c:pt idx="14">
                  <c:v>172.00602021070699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D0-42BF-8BD6-5FBE1940F7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Ústecký kraj</c:v>
                </c:pt>
                <c:pt idx="4">
                  <c:v>Zlínský kraj</c:v>
                </c:pt>
                <c:pt idx="5">
                  <c:v>Liberecký kraj</c:v>
                </c:pt>
                <c:pt idx="6">
                  <c:v>Hlavní město Praha</c:v>
                </c:pt>
                <c:pt idx="7">
                  <c:v>Jihomoravský kraj</c:v>
                </c:pt>
                <c:pt idx="8">
                  <c:v>ČR</c:v>
                </c:pt>
                <c:pt idx="9">
                  <c:v>Středočeský kraj</c:v>
                </c:pt>
                <c:pt idx="10">
                  <c:v>Olomoucký kraj</c:v>
                </c:pt>
                <c:pt idx="11">
                  <c:v>Pardubický kraj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224.08126680609499</c:v>
                </c:pt>
                <c:pt idx="1">
                  <c:v>255.30651625352499</c:v>
                </c:pt>
                <c:pt idx="2">
                  <c:v>173.29867359861299</c:v>
                </c:pt>
                <c:pt idx="3">
                  <c:v>244.75610054580599</c:v>
                </c:pt>
                <c:pt idx="4">
                  <c:v>159.246459307447</c:v>
                </c:pt>
                <c:pt idx="5">
                  <c:v>139.69436566058499</c:v>
                </c:pt>
                <c:pt idx="6">
                  <c:v>157.16879386499701</c:v>
                </c:pt>
                <c:pt idx="7">
                  <c:v>152.87311531428901</c:v>
                </c:pt>
                <c:pt idx="8">
                  <c:v>158.127990240841</c:v>
                </c:pt>
                <c:pt idx="9">
                  <c:v>125.390277237902</c:v>
                </c:pt>
                <c:pt idx="10">
                  <c:v>167.85180211798399</c:v>
                </c:pt>
                <c:pt idx="11">
                  <c:v>151.51515151515099</c:v>
                </c:pt>
                <c:pt idx="12">
                  <c:v>69.044879171461005</c:v>
                </c:pt>
                <c:pt idx="13">
                  <c:v>124.01517362124299</c:v>
                </c:pt>
                <c:pt idx="14">
                  <c:v>50.168422561455998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D0-42BF-8BD6-5FBE1940F7D1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1.5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Ústecký kraj</c:v>
                </c:pt>
                <c:pt idx="4">
                  <c:v>Zlínský kraj</c:v>
                </c:pt>
                <c:pt idx="5">
                  <c:v>Liberecký kraj</c:v>
                </c:pt>
                <c:pt idx="6">
                  <c:v>Hlavní město Praha</c:v>
                </c:pt>
                <c:pt idx="7">
                  <c:v>Jihomoravský kraj</c:v>
                </c:pt>
                <c:pt idx="8">
                  <c:v>ČR</c:v>
                </c:pt>
                <c:pt idx="9">
                  <c:v>Středočeský kraj</c:v>
                </c:pt>
                <c:pt idx="10">
                  <c:v>Olomoucký kraj</c:v>
                </c:pt>
                <c:pt idx="11">
                  <c:v>Pardubický kraj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134.44876008365699</c:v>
                </c:pt>
                <c:pt idx="1">
                  <c:v>145.46534065607801</c:v>
                </c:pt>
                <c:pt idx="2">
                  <c:v>111.644337799106</c:v>
                </c:pt>
                <c:pt idx="3">
                  <c:v>163.98658736569001</c:v>
                </c:pt>
                <c:pt idx="4">
                  <c:v>155.85823676899</c:v>
                </c:pt>
                <c:pt idx="5">
                  <c:v>42.331625957752998</c:v>
                </c:pt>
                <c:pt idx="6">
                  <c:v>75.874590141721995</c:v>
                </c:pt>
                <c:pt idx="7">
                  <c:v>91.424117982073994</c:v>
                </c:pt>
                <c:pt idx="8">
                  <c:v>94.841537067527</c:v>
                </c:pt>
                <c:pt idx="9">
                  <c:v>82.757582977015005</c:v>
                </c:pt>
                <c:pt idx="10">
                  <c:v>82.399975585191996</c:v>
                </c:pt>
                <c:pt idx="11">
                  <c:v>72.150072150072006</c:v>
                </c:pt>
                <c:pt idx="12">
                  <c:v>55.893473614991997</c:v>
                </c:pt>
                <c:pt idx="13">
                  <c:v>14.590020426028</c:v>
                </c:pt>
                <c:pt idx="14">
                  <c:v>50.168422561455998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F2-4B90-B8EF-7C911D5510F9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08.05.2021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Ústecký kraj</c:v>
                </c:pt>
                <c:pt idx="4">
                  <c:v>Zlínský kraj</c:v>
                </c:pt>
                <c:pt idx="5">
                  <c:v>Liberecký kraj</c:v>
                </c:pt>
                <c:pt idx="6">
                  <c:v>Hlavní město Praha</c:v>
                </c:pt>
                <c:pt idx="7">
                  <c:v>Jihomoravský kraj</c:v>
                </c:pt>
                <c:pt idx="8">
                  <c:v>ČR</c:v>
                </c:pt>
                <c:pt idx="9">
                  <c:v>Středočeský kraj</c:v>
                </c:pt>
                <c:pt idx="10">
                  <c:v>Olomoucký kraj</c:v>
                </c:pt>
                <c:pt idx="11">
                  <c:v>Pardubický kraj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108.305945622945</c:v>
                </c:pt>
                <c:pt idx="1">
                  <c:v>94.997773489682999</c:v>
                </c:pt>
                <c:pt idx="2">
                  <c:v>86.649336799305999</c:v>
                </c:pt>
                <c:pt idx="3">
                  <c:v>85.664635191032005</c:v>
                </c:pt>
                <c:pt idx="4">
                  <c:v>84.705563461408005</c:v>
                </c:pt>
                <c:pt idx="5">
                  <c:v>71.963764128180003</c:v>
                </c:pt>
                <c:pt idx="6">
                  <c:v>69.100073164782998</c:v>
                </c:pt>
                <c:pt idx="7">
                  <c:v>68.942777494679007</c:v>
                </c:pt>
                <c:pt idx="8">
                  <c:v>67.341017025642003</c:v>
                </c:pt>
                <c:pt idx="9">
                  <c:v>52.663916439918999</c:v>
                </c:pt>
                <c:pt idx="10">
                  <c:v>51.881466109195003</c:v>
                </c:pt>
                <c:pt idx="11">
                  <c:v>43.290043290043002</c:v>
                </c:pt>
                <c:pt idx="12">
                  <c:v>39.454216669406001</c:v>
                </c:pt>
                <c:pt idx="13">
                  <c:v>29.180040852057001</c:v>
                </c:pt>
                <c:pt idx="14">
                  <c:v>28.667670035116998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D0-42BF-8BD6-5FBE1940F7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Ústecký kraj</c:v>
                </c:pt>
                <c:pt idx="4">
                  <c:v>Zlínský kraj</c:v>
                </c:pt>
                <c:pt idx="5">
                  <c:v>Liberecký kraj</c:v>
                </c:pt>
                <c:pt idx="6">
                  <c:v>Hlavní město Praha</c:v>
                </c:pt>
                <c:pt idx="7">
                  <c:v>Jihomoravský kraj</c:v>
                </c:pt>
                <c:pt idx="8">
                  <c:v>ČR</c:v>
                </c:pt>
                <c:pt idx="9">
                  <c:v>Středočeský kraj</c:v>
                </c:pt>
                <c:pt idx="10">
                  <c:v>Olomoucký kraj</c:v>
                </c:pt>
                <c:pt idx="11">
                  <c:v>Pardubický kraj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108.305945622945</c:v>
                </c:pt>
                <c:pt idx="1">
                  <c:v>94.997773489682999</c:v>
                </c:pt>
                <c:pt idx="2">
                  <c:v>86.649336799305999</c:v>
                </c:pt>
                <c:pt idx="3">
                  <c:v>85.664635191032005</c:v>
                </c:pt>
                <c:pt idx="4">
                  <c:v>84.705563461408005</c:v>
                </c:pt>
                <c:pt idx="5">
                  <c:v>71.963764128180003</c:v>
                </c:pt>
                <c:pt idx="6">
                  <c:v>69.100073164782998</c:v>
                </c:pt>
                <c:pt idx="7">
                  <c:v>68.942777494679007</c:v>
                </c:pt>
                <c:pt idx="8">
                  <c:v>67.341017025642003</c:v>
                </c:pt>
                <c:pt idx="9">
                  <c:v>52.663916439918999</c:v>
                </c:pt>
                <c:pt idx="10">
                  <c:v>51.881466109195003</c:v>
                </c:pt>
                <c:pt idx="11">
                  <c:v>43.290043290043002</c:v>
                </c:pt>
                <c:pt idx="12">
                  <c:v>39.454216669406001</c:v>
                </c:pt>
                <c:pt idx="13">
                  <c:v>29.180040852057001</c:v>
                </c:pt>
                <c:pt idx="14">
                  <c:v>28.667670035116998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Jihomoravský kraj</c:v>
                </c:pt>
                <c:pt idx="4">
                  <c:v>Ústecký kraj</c:v>
                </c:pt>
                <c:pt idx="5">
                  <c:v>Moravskoslezský kraj</c:v>
                </c:pt>
                <c:pt idx="6">
                  <c:v>ČR</c:v>
                </c:pt>
                <c:pt idx="7">
                  <c:v>Středočeský kraj</c:v>
                </c:pt>
                <c:pt idx="8">
                  <c:v>Hlavní město Praha</c:v>
                </c:pt>
                <c:pt idx="9">
                  <c:v>Plzeňský kraj</c:v>
                </c:pt>
                <c:pt idx="10">
                  <c:v>Olomoucký kraj</c:v>
                </c:pt>
                <c:pt idx="11">
                  <c:v>Pardubický kraj</c:v>
                </c:pt>
                <c:pt idx="12">
                  <c:v>Liberecký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164.41509330556499</c:v>
                </c:pt>
                <c:pt idx="1">
                  <c:v>149.42964178978801</c:v>
                </c:pt>
                <c:pt idx="2">
                  <c:v>120.65993597636</c:v>
                </c:pt>
                <c:pt idx="3">
                  <c:v>106.467628237456</c:v>
                </c:pt>
                <c:pt idx="4">
                  <c:v>106.136311681525</c:v>
                </c:pt>
                <c:pt idx="5">
                  <c:v>91.025156043123999</c:v>
                </c:pt>
                <c:pt idx="6">
                  <c:v>89.767616894815006</c:v>
                </c:pt>
                <c:pt idx="7">
                  <c:v>83.081570996978002</c:v>
                </c:pt>
                <c:pt idx="8">
                  <c:v>73.292436822922994</c:v>
                </c:pt>
                <c:pt idx="9">
                  <c:v>70.285593796124004</c:v>
                </c:pt>
                <c:pt idx="10">
                  <c:v>69.986658793166995</c:v>
                </c:pt>
                <c:pt idx="11">
                  <c:v>62.139139890738001</c:v>
                </c:pt>
                <c:pt idx="12">
                  <c:v>62.076916255283002</c:v>
                </c:pt>
                <c:pt idx="13">
                  <c:v>45.185259564212998</c:v>
                </c:pt>
                <c:pt idx="14">
                  <c:v>19.316206297082999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Jihomoravský kraj</c:v>
                </c:pt>
                <c:pt idx="4">
                  <c:v>Ústecký kraj</c:v>
                </c:pt>
                <c:pt idx="5">
                  <c:v>Moravskoslezský kraj</c:v>
                </c:pt>
                <c:pt idx="6">
                  <c:v>ČR</c:v>
                </c:pt>
                <c:pt idx="7">
                  <c:v>Středočeský kraj</c:v>
                </c:pt>
                <c:pt idx="8">
                  <c:v>Hlavní město Praha</c:v>
                </c:pt>
                <c:pt idx="9">
                  <c:v>Plzeňský kraj</c:v>
                </c:pt>
                <c:pt idx="10">
                  <c:v>Olomoucký kraj</c:v>
                </c:pt>
                <c:pt idx="11">
                  <c:v>Pardubický kraj</c:v>
                </c:pt>
                <c:pt idx="12">
                  <c:v>Liberecký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443.92075192502602</c:v>
                </c:pt>
                <c:pt idx="1">
                  <c:v>441.974996843035</c:v>
                </c:pt>
                <c:pt idx="2">
                  <c:v>327.50554050726402</c:v>
                </c:pt>
                <c:pt idx="3">
                  <c:v>288.02295217922398</c:v>
                </c:pt>
                <c:pt idx="4">
                  <c:v>463.73403873158901</c:v>
                </c:pt>
                <c:pt idx="5">
                  <c:v>286.07906184981999</c:v>
                </c:pt>
                <c:pt idx="6">
                  <c:v>328.68950531541799</c:v>
                </c:pt>
                <c:pt idx="7">
                  <c:v>349.11043974488001</c:v>
                </c:pt>
                <c:pt idx="8">
                  <c:v>255.01751990441801</c:v>
                </c:pt>
                <c:pt idx="9">
                  <c:v>318.62802520909901</c:v>
                </c:pt>
                <c:pt idx="10">
                  <c:v>310.565798394681</c:v>
                </c:pt>
                <c:pt idx="11">
                  <c:v>396.13701680345901</c:v>
                </c:pt>
                <c:pt idx="12">
                  <c:v>384.28567205651899</c:v>
                </c:pt>
                <c:pt idx="13">
                  <c:v>225.92629782106599</c:v>
                </c:pt>
                <c:pt idx="14">
                  <c:v>96.581031485416005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12-4CBF-BBB0-B856CD71C7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Jihomoravský kraj</c:v>
                </c:pt>
                <c:pt idx="4">
                  <c:v>Ústecký kraj</c:v>
                </c:pt>
                <c:pt idx="5">
                  <c:v>Moravskoslezský kraj</c:v>
                </c:pt>
                <c:pt idx="6">
                  <c:v>ČR</c:v>
                </c:pt>
                <c:pt idx="7">
                  <c:v>Středočeský kraj</c:v>
                </c:pt>
                <c:pt idx="8">
                  <c:v>Hlavní město Praha</c:v>
                </c:pt>
                <c:pt idx="9">
                  <c:v>Plzeňský kraj</c:v>
                </c:pt>
                <c:pt idx="10">
                  <c:v>Olomoucký kraj</c:v>
                </c:pt>
                <c:pt idx="11">
                  <c:v>Pardubický kraj</c:v>
                </c:pt>
                <c:pt idx="12">
                  <c:v>Liberecký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350.75219905187203</c:v>
                </c:pt>
                <c:pt idx="1">
                  <c:v>345.16142610598899</c:v>
                </c:pt>
                <c:pt idx="2">
                  <c:v>312.73085446934198</c:v>
                </c:pt>
                <c:pt idx="3">
                  <c:v>209.57312084636101</c:v>
                </c:pt>
                <c:pt idx="4">
                  <c:v>262.89147970347102</c:v>
                </c:pt>
                <c:pt idx="5">
                  <c:v>235.24683185171099</c:v>
                </c:pt>
                <c:pt idx="6">
                  <c:v>225.79431213375599</c:v>
                </c:pt>
                <c:pt idx="7">
                  <c:v>192.178583417254</c:v>
                </c:pt>
                <c:pt idx="8">
                  <c:v>159.63695143622999</c:v>
                </c:pt>
                <c:pt idx="9">
                  <c:v>156.971159478012</c:v>
                </c:pt>
                <c:pt idx="10">
                  <c:v>251.514555037945</c:v>
                </c:pt>
                <c:pt idx="11">
                  <c:v>346.94353105662401</c:v>
                </c:pt>
                <c:pt idx="12">
                  <c:v>224.65931597150299</c:v>
                </c:pt>
                <c:pt idx="13">
                  <c:v>100.411687920473</c:v>
                </c:pt>
                <c:pt idx="14">
                  <c:v>96.581031485416005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12-4CBF-BBB0-B856CD71C7F9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1.5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Jihomoravský kraj</c:v>
                </c:pt>
                <c:pt idx="4">
                  <c:v>Ústecký kraj</c:v>
                </c:pt>
                <c:pt idx="5">
                  <c:v>Moravskoslezský kraj</c:v>
                </c:pt>
                <c:pt idx="6">
                  <c:v>ČR</c:v>
                </c:pt>
                <c:pt idx="7">
                  <c:v>Středočeský kraj</c:v>
                </c:pt>
                <c:pt idx="8">
                  <c:v>Hlavní město Praha</c:v>
                </c:pt>
                <c:pt idx="9">
                  <c:v>Plzeňský kraj</c:v>
                </c:pt>
                <c:pt idx="10">
                  <c:v>Olomoucký kraj</c:v>
                </c:pt>
                <c:pt idx="11">
                  <c:v>Pardubický kraj</c:v>
                </c:pt>
                <c:pt idx="12">
                  <c:v>Liberecký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189.07735730140001</c:v>
                </c:pt>
                <c:pt idx="1">
                  <c:v>212.56892705307899</c:v>
                </c:pt>
                <c:pt idx="2">
                  <c:v>216.695395222851</c:v>
                </c:pt>
                <c:pt idx="3">
                  <c:v>187.15888332268599</c:v>
                </c:pt>
                <c:pt idx="4">
                  <c:v>189.41249469318399</c:v>
                </c:pt>
                <c:pt idx="5">
                  <c:v>189.14318138831001</c:v>
                </c:pt>
                <c:pt idx="6">
                  <c:v>146.77880534054799</c:v>
                </c:pt>
                <c:pt idx="7">
                  <c:v>125.88116817724</c:v>
                </c:pt>
                <c:pt idx="8">
                  <c:v>117.468700113452</c:v>
                </c:pt>
                <c:pt idx="9">
                  <c:v>74.971300049199002</c:v>
                </c:pt>
                <c:pt idx="10">
                  <c:v>131.224985237189</c:v>
                </c:pt>
                <c:pt idx="11">
                  <c:v>150.169588069285</c:v>
                </c:pt>
                <c:pt idx="12">
                  <c:v>94.593396198527003</c:v>
                </c:pt>
                <c:pt idx="13">
                  <c:v>47.695551762225001</c:v>
                </c:pt>
                <c:pt idx="14">
                  <c:v>24.145257871354001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12-4CBF-BBB0-B856CD71C7F9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08.05.2021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Jihomoravský kraj</c:v>
                </c:pt>
                <c:pt idx="4">
                  <c:v>Ústecký kraj</c:v>
                </c:pt>
                <c:pt idx="5">
                  <c:v>Moravskoslezský kraj</c:v>
                </c:pt>
                <c:pt idx="6">
                  <c:v>ČR</c:v>
                </c:pt>
                <c:pt idx="7">
                  <c:v>Středočeský kraj</c:v>
                </c:pt>
                <c:pt idx="8">
                  <c:v>Hlavní město Praha</c:v>
                </c:pt>
                <c:pt idx="9">
                  <c:v>Plzeňský kraj</c:v>
                </c:pt>
                <c:pt idx="10">
                  <c:v>Olomoucký kraj</c:v>
                </c:pt>
                <c:pt idx="11">
                  <c:v>Pardubický kraj</c:v>
                </c:pt>
                <c:pt idx="12">
                  <c:v>Liberecký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164.41509330556499</c:v>
                </c:pt>
                <c:pt idx="1">
                  <c:v>149.42964178978801</c:v>
                </c:pt>
                <c:pt idx="2">
                  <c:v>120.65993597636</c:v>
                </c:pt>
                <c:pt idx="3">
                  <c:v>106.467628237456</c:v>
                </c:pt>
                <c:pt idx="4">
                  <c:v>106.136311681525</c:v>
                </c:pt>
                <c:pt idx="5">
                  <c:v>91.025156043123999</c:v>
                </c:pt>
                <c:pt idx="6">
                  <c:v>89.767616894815006</c:v>
                </c:pt>
                <c:pt idx="7">
                  <c:v>83.081570996978002</c:v>
                </c:pt>
                <c:pt idx="8">
                  <c:v>73.292436822922994</c:v>
                </c:pt>
                <c:pt idx="9">
                  <c:v>70.285593796124004</c:v>
                </c:pt>
                <c:pt idx="10">
                  <c:v>69.986658793166995</c:v>
                </c:pt>
                <c:pt idx="11">
                  <c:v>62.139139890738001</c:v>
                </c:pt>
                <c:pt idx="12">
                  <c:v>62.076916255283002</c:v>
                </c:pt>
                <c:pt idx="13">
                  <c:v>45.185259564212998</c:v>
                </c:pt>
                <c:pt idx="14">
                  <c:v>19.316206297082999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12-4CBF-BBB0-B856CD71C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Moravskoslezský kraj</c:v>
                </c:pt>
                <c:pt idx="2">
                  <c:v>Liberecký kraj</c:v>
                </c:pt>
                <c:pt idx="3">
                  <c:v>Jihočeský kraj</c:v>
                </c:pt>
                <c:pt idx="4">
                  <c:v>Kraj Vysočina</c:v>
                </c:pt>
                <c:pt idx="5">
                  <c:v>Jihomoravský kraj</c:v>
                </c:pt>
                <c:pt idx="6">
                  <c:v>Olomoucký kraj</c:v>
                </c:pt>
                <c:pt idx="7">
                  <c:v>Hlavní město Praha</c:v>
                </c:pt>
                <c:pt idx="8">
                  <c:v>ČR</c:v>
                </c:pt>
                <c:pt idx="9">
                  <c:v>Ústecký kraj</c:v>
                </c:pt>
                <c:pt idx="10">
                  <c:v>Pardubický kraj</c:v>
                </c:pt>
                <c:pt idx="11">
                  <c:v>Středočeský kraj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147.93226027246001</c:v>
                </c:pt>
                <c:pt idx="1">
                  <c:v>125.976316452506</c:v>
                </c:pt>
                <c:pt idx="2">
                  <c:v>116.13759539873899</c:v>
                </c:pt>
                <c:pt idx="3">
                  <c:v>112.945941735472</c:v>
                </c:pt>
                <c:pt idx="4">
                  <c:v>108.857001484413</c:v>
                </c:pt>
                <c:pt idx="5">
                  <c:v>102.088373022037</c:v>
                </c:pt>
                <c:pt idx="6">
                  <c:v>93.881709046601003</c:v>
                </c:pt>
                <c:pt idx="7">
                  <c:v>89.475694255004996</c:v>
                </c:pt>
                <c:pt idx="8">
                  <c:v>89.077508107119996</c:v>
                </c:pt>
                <c:pt idx="9">
                  <c:v>78.516467044497006</c:v>
                </c:pt>
                <c:pt idx="10">
                  <c:v>64.875774905089003</c:v>
                </c:pt>
                <c:pt idx="11">
                  <c:v>57.858060563774998</c:v>
                </c:pt>
                <c:pt idx="12">
                  <c:v>54.810137683065001</c:v>
                </c:pt>
                <c:pt idx="13">
                  <c:v>54.445700883694997</c:v>
                </c:pt>
                <c:pt idx="14">
                  <c:v>24.947836342193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Moravskoslezský kraj</c:v>
                </c:pt>
                <c:pt idx="2">
                  <c:v>Liberecký kraj</c:v>
                </c:pt>
                <c:pt idx="3">
                  <c:v>Jihočeský kraj</c:v>
                </c:pt>
                <c:pt idx="4">
                  <c:v>Kraj Vysočina</c:v>
                </c:pt>
                <c:pt idx="5">
                  <c:v>Jihomoravský kraj</c:v>
                </c:pt>
                <c:pt idx="6">
                  <c:v>Olomoucký kraj</c:v>
                </c:pt>
                <c:pt idx="7">
                  <c:v>Hlavní město Praha</c:v>
                </c:pt>
                <c:pt idx="8">
                  <c:v>ČR</c:v>
                </c:pt>
                <c:pt idx="9">
                  <c:v>Ústecký kraj</c:v>
                </c:pt>
                <c:pt idx="10">
                  <c:v>Pardubický kraj</c:v>
                </c:pt>
                <c:pt idx="11">
                  <c:v>Středočeský kraj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355.47901349053802</c:v>
                </c:pt>
                <c:pt idx="1">
                  <c:v>341.18585705887199</c:v>
                </c:pt>
                <c:pt idx="2">
                  <c:v>522.61917929432502</c:v>
                </c:pt>
                <c:pt idx="3">
                  <c:v>537.46689515500805</c:v>
                </c:pt>
                <c:pt idx="4">
                  <c:v>482.434438396833</c:v>
                </c:pt>
                <c:pt idx="5">
                  <c:v>346.21274329212798</c:v>
                </c:pt>
                <c:pt idx="6">
                  <c:v>449.43371352096301</c:v>
                </c:pt>
                <c:pt idx="7">
                  <c:v>340.44410497026502</c:v>
                </c:pt>
                <c:pt idx="8">
                  <c:v>411.70177182398902</c:v>
                </c:pt>
                <c:pt idx="9">
                  <c:v>612.42844294707902</c:v>
                </c:pt>
                <c:pt idx="10">
                  <c:v>521.40900571867905</c:v>
                </c:pt>
                <c:pt idx="11">
                  <c:v>451.80338469654203</c:v>
                </c:pt>
                <c:pt idx="12">
                  <c:v>339.82285363500802</c:v>
                </c:pt>
                <c:pt idx="13">
                  <c:v>113.079532604598</c:v>
                </c:pt>
                <c:pt idx="14">
                  <c:v>265.354259276059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6F-4ABE-BBEB-A66F965F78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Moravskoslezský kraj</c:v>
                </c:pt>
                <c:pt idx="2">
                  <c:v>Liberecký kraj</c:v>
                </c:pt>
                <c:pt idx="3">
                  <c:v>Jihočeský kraj</c:v>
                </c:pt>
                <c:pt idx="4">
                  <c:v>Kraj Vysočina</c:v>
                </c:pt>
                <c:pt idx="5">
                  <c:v>Jihomoravský kraj</c:v>
                </c:pt>
                <c:pt idx="6">
                  <c:v>Olomoucký kraj</c:v>
                </c:pt>
                <c:pt idx="7">
                  <c:v>Hlavní město Praha</c:v>
                </c:pt>
                <c:pt idx="8">
                  <c:v>ČR</c:v>
                </c:pt>
                <c:pt idx="9">
                  <c:v>Ústecký kraj</c:v>
                </c:pt>
                <c:pt idx="10">
                  <c:v>Pardubický kraj</c:v>
                </c:pt>
                <c:pt idx="11">
                  <c:v>Středočeský kraj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357.68695767371003</c:v>
                </c:pt>
                <c:pt idx="1">
                  <c:v>293.94473838918202</c:v>
                </c:pt>
                <c:pt idx="2">
                  <c:v>345.64760535339002</c:v>
                </c:pt>
                <c:pt idx="3">
                  <c:v>368.04798255179901</c:v>
                </c:pt>
                <c:pt idx="4">
                  <c:v>452.74616526471999</c:v>
                </c:pt>
                <c:pt idx="5">
                  <c:v>249.67265141259199</c:v>
                </c:pt>
                <c:pt idx="6">
                  <c:v>335.57717276231898</c:v>
                </c:pt>
                <c:pt idx="7">
                  <c:v>201.86589557531701</c:v>
                </c:pt>
                <c:pt idx="8">
                  <c:v>289.17571872857502</c:v>
                </c:pt>
                <c:pt idx="9">
                  <c:v>362.60332053276898</c:v>
                </c:pt>
                <c:pt idx="10">
                  <c:v>391.65745590850099</c:v>
                </c:pt>
                <c:pt idx="11">
                  <c:v>265.46639552791203</c:v>
                </c:pt>
                <c:pt idx="12">
                  <c:v>197.316495659037</c:v>
                </c:pt>
                <c:pt idx="13">
                  <c:v>129.83205595342699</c:v>
                </c:pt>
                <c:pt idx="14">
                  <c:v>161.026943663249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6F-4ABE-BBEB-A66F965F7806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1.5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Moravskoslezský kraj</c:v>
                </c:pt>
                <c:pt idx="2">
                  <c:v>Liberecký kraj</c:v>
                </c:pt>
                <c:pt idx="3">
                  <c:v>Jihočeský kraj</c:v>
                </c:pt>
                <c:pt idx="4">
                  <c:v>Kraj Vysočina</c:v>
                </c:pt>
                <c:pt idx="5">
                  <c:v>Jihomoravský kraj</c:v>
                </c:pt>
                <c:pt idx="6">
                  <c:v>Olomoucký kraj</c:v>
                </c:pt>
                <c:pt idx="7">
                  <c:v>Hlavní město Praha</c:v>
                </c:pt>
                <c:pt idx="8">
                  <c:v>ČR</c:v>
                </c:pt>
                <c:pt idx="9">
                  <c:v>Ústecký kraj</c:v>
                </c:pt>
                <c:pt idx="10">
                  <c:v>Pardubický kraj</c:v>
                </c:pt>
                <c:pt idx="11">
                  <c:v>Středočeský kraj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223.00236250027501</c:v>
                </c:pt>
                <c:pt idx="1">
                  <c:v>149.071974468799</c:v>
                </c:pt>
                <c:pt idx="2">
                  <c:v>116.13759539873899</c:v>
                </c:pt>
                <c:pt idx="3">
                  <c:v>200.57641377161499</c:v>
                </c:pt>
                <c:pt idx="4">
                  <c:v>239.98020781791101</c:v>
                </c:pt>
                <c:pt idx="5">
                  <c:v>175.32568410306399</c:v>
                </c:pt>
                <c:pt idx="6">
                  <c:v>155.80368735393401</c:v>
                </c:pt>
                <c:pt idx="7">
                  <c:v>105.843199301653</c:v>
                </c:pt>
                <c:pt idx="8">
                  <c:v>148.50205079908801</c:v>
                </c:pt>
                <c:pt idx="9">
                  <c:v>209.85310282802001</c:v>
                </c:pt>
                <c:pt idx="10">
                  <c:v>153.77961458984001</c:v>
                </c:pt>
                <c:pt idx="11">
                  <c:v>124.22465944575301</c:v>
                </c:pt>
                <c:pt idx="12">
                  <c:v>98.658247829518004</c:v>
                </c:pt>
                <c:pt idx="13">
                  <c:v>58.633831720902002</c:v>
                </c:pt>
                <c:pt idx="14">
                  <c:v>40.823732196316001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6F-4ABE-BBEB-A66F965F7806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08.05.2021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Moravskoslezský kraj</c:v>
                </c:pt>
                <c:pt idx="2">
                  <c:v>Liberecký kraj</c:v>
                </c:pt>
                <c:pt idx="3">
                  <c:v>Jihočeský kraj</c:v>
                </c:pt>
                <c:pt idx="4">
                  <c:v>Kraj Vysočina</c:v>
                </c:pt>
                <c:pt idx="5">
                  <c:v>Jihomoravský kraj</c:v>
                </c:pt>
                <c:pt idx="6">
                  <c:v>Olomoucký kraj</c:v>
                </c:pt>
                <c:pt idx="7">
                  <c:v>Hlavní město Praha</c:v>
                </c:pt>
                <c:pt idx="8">
                  <c:v>ČR</c:v>
                </c:pt>
                <c:pt idx="9">
                  <c:v>Ústecký kraj</c:v>
                </c:pt>
                <c:pt idx="10">
                  <c:v>Pardubický kraj</c:v>
                </c:pt>
                <c:pt idx="11">
                  <c:v>Středočeský kraj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147.93226027246001</c:v>
                </c:pt>
                <c:pt idx="1">
                  <c:v>125.976316452506</c:v>
                </c:pt>
                <c:pt idx="2">
                  <c:v>116.13759539873899</c:v>
                </c:pt>
                <c:pt idx="3">
                  <c:v>112.945941735472</c:v>
                </c:pt>
                <c:pt idx="4">
                  <c:v>108.857001484413</c:v>
                </c:pt>
                <c:pt idx="5">
                  <c:v>102.088373022037</c:v>
                </c:pt>
                <c:pt idx="6">
                  <c:v>93.881709046601003</c:v>
                </c:pt>
                <c:pt idx="7">
                  <c:v>89.475694255004996</c:v>
                </c:pt>
                <c:pt idx="8">
                  <c:v>89.077508107119996</c:v>
                </c:pt>
                <c:pt idx="9">
                  <c:v>78.516467044497006</c:v>
                </c:pt>
                <c:pt idx="10">
                  <c:v>64.875774905089003</c:v>
                </c:pt>
                <c:pt idx="11">
                  <c:v>57.858060563774998</c:v>
                </c:pt>
                <c:pt idx="12">
                  <c:v>54.810137683065001</c:v>
                </c:pt>
                <c:pt idx="13">
                  <c:v>54.445700883694997</c:v>
                </c:pt>
                <c:pt idx="14">
                  <c:v>24.947836342193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6F-4ABE-BBEB-A66F965F78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9B4-4B82-8A69-E8EE655F407B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Karlovarský kraj</c:v>
                </c:pt>
                <c:pt idx="2">
                  <c:v>Moravskoslezský kraj</c:v>
                </c:pt>
                <c:pt idx="3">
                  <c:v>Jihomoravský kraj</c:v>
                </c:pt>
                <c:pt idx="4">
                  <c:v>Královéhradecký kraj</c:v>
                </c:pt>
                <c:pt idx="5">
                  <c:v>Liberecký kraj</c:v>
                </c:pt>
                <c:pt idx="6">
                  <c:v>Hlavní město Praha</c:v>
                </c:pt>
                <c:pt idx="7">
                  <c:v>Jihočeský kraj</c:v>
                </c:pt>
                <c:pt idx="8">
                  <c:v>Plzeňský kraj</c:v>
                </c:pt>
                <c:pt idx="9">
                  <c:v>Pardubický kraj</c:v>
                </c:pt>
                <c:pt idx="10">
                  <c:v>Olomoucký kraj</c:v>
                </c:pt>
                <c:pt idx="11">
                  <c:v>ČR</c:v>
                </c:pt>
                <c:pt idx="12">
                  <c:v>Zlínský kraj</c:v>
                </c:pt>
                <c:pt idx="13">
                  <c:v>Středočeský kraj</c:v>
                </c:pt>
                <c:pt idx="14">
                  <c:v>Ústecký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0.878361075544</c:v>
                </c:pt>
                <c:pt idx="1">
                  <c:v>0.87179487179399995</c:v>
                </c:pt>
                <c:pt idx="2">
                  <c:v>0.86060248080299995</c:v>
                </c:pt>
                <c:pt idx="3">
                  <c:v>0.82201572551799995</c:v>
                </c:pt>
                <c:pt idx="4">
                  <c:v>0.81415929203500004</c:v>
                </c:pt>
                <c:pt idx="5">
                  <c:v>0.81323877068499995</c:v>
                </c:pt>
                <c:pt idx="6">
                  <c:v>0.80203045685200003</c:v>
                </c:pt>
                <c:pt idx="7">
                  <c:v>0.79809523809500005</c:v>
                </c:pt>
                <c:pt idx="8">
                  <c:v>0.79545454545399996</c:v>
                </c:pt>
                <c:pt idx="9">
                  <c:v>0.79175704989100004</c:v>
                </c:pt>
                <c:pt idx="10">
                  <c:v>0.78962962962899996</c:v>
                </c:pt>
                <c:pt idx="11">
                  <c:v>0.78948251279000003</c:v>
                </c:pt>
                <c:pt idx="12">
                  <c:v>0.77203647416400001</c:v>
                </c:pt>
                <c:pt idx="13">
                  <c:v>0.711316397228</c:v>
                </c:pt>
                <c:pt idx="14">
                  <c:v>0.64662273476099996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Jihočeský kraj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473.54145350832113</c:v>
                </c:pt>
                <c:pt idx="1">
                  <c:v>372.00174511670082</c:v>
                </c:pt>
                <c:pt idx="2">
                  <c:v>359.58098568041697</c:v>
                </c:pt>
                <c:pt idx="3">
                  <c:v>375.41745396167886</c:v>
                </c:pt>
                <c:pt idx="4">
                  <c:v>389.39080832749818</c:v>
                </c:pt>
                <c:pt idx="5">
                  <c:v>469.65996618448241</c:v>
                </c:pt>
                <c:pt idx="6">
                  <c:v>665.44218679890639</c:v>
                </c:pt>
                <c:pt idx="7">
                  <c:v>824.1173885974323</c:v>
                </c:pt>
                <c:pt idx="8">
                  <c:v>847.25105304751094</c:v>
                </c:pt>
                <c:pt idx="9">
                  <c:v>807.19410386549555</c:v>
                </c:pt>
                <c:pt idx="10">
                  <c:v>618.86433891284196</c:v>
                </c:pt>
                <c:pt idx="11">
                  <c:v>428.82671953769932</c:v>
                </c:pt>
                <c:pt idx="12">
                  <c:v>365.17032742674468</c:v>
                </c:pt>
                <c:pt idx="13">
                  <c:v>256.33342286630761</c:v>
                </c:pt>
                <c:pt idx="14">
                  <c:v>234.5970938528109</c:v>
                </c:pt>
                <c:pt idx="15">
                  <c:v>195.47170162851683</c:v>
                </c:pt>
                <c:pt idx="16">
                  <c:v>152.93060055924468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98-4C03-97A5-6004D3B70013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98-4C03-97A5-6004D3B70013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998-4C03-97A5-6004D3B70013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998-4C03-97A5-6004D3B70013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998-4C03-97A5-6004D3B70013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542.93371226448926</c:v>
                </c:pt>
                <c:pt idx="1">
                  <c:v>452.35904188344443</c:v>
                </c:pt>
                <c:pt idx="2">
                  <c:v>441.23124323039434</c:v>
                </c:pt>
                <c:pt idx="3">
                  <c:v>468.99463331518911</c:v>
                </c:pt>
                <c:pt idx="4">
                  <c:v>495.9631806390517</c:v>
                </c:pt>
                <c:pt idx="5">
                  <c:v>608.74669286967128</c:v>
                </c:pt>
                <c:pt idx="6">
                  <c:v>769.60416549972842</c:v>
                </c:pt>
                <c:pt idx="7">
                  <c:v>803.02496582409901</c:v>
                </c:pt>
                <c:pt idx="8">
                  <c:v>726.51433676590079</c:v>
                </c:pt>
                <c:pt idx="9">
                  <c:v>615.81611789631495</c:v>
                </c:pt>
                <c:pt idx="10">
                  <c:v>468.04082200207051</c:v>
                </c:pt>
                <c:pt idx="11">
                  <c:v>344.24172421406183</c:v>
                </c:pt>
                <c:pt idx="12">
                  <c:v>264.46756429038919</c:v>
                </c:pt>
                <c:pt idx="13">
                  <c:v>202.38566911593568</c:v>
                </c:pt>
                <c:pt idx="14">
                  <c:v>163.41032055634506</c:v>
                </c:pt>
                <c:pt idx="15">
                  <c:v>137.41428672821118</c:v>
                </c:pt>
                <c:pt idx="16">
                  <c:v>102.31964106023047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998-4C03-97A5-6004D3B700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Ústecký kraj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401.35693969901274</c:v>
                </c:pt>
                <c:pt idx="1">
                  <c:v>328.15040836089236</c:v>
                </c:pt>
                <c:pt idx="2">
                  <c:v>336.9205751767737</c:v>
                </c:pt>
                <c:pt idx="3">
                  <c:v>389.41976819961872</c:v>
                </c:pt>
                <c:pt idx="4">
                  <c:v>426.20574567734315</c:v>
                </c:pt>
                <c:pt idx="5">
                  <c:v>594.78784113817278</c:v>
                </c:pt>
                <c:pt idx="6">
                  <c:v>797.23252513809973</c:v>
                </c:pt>
                <c:pt idx="7">
                  <c:v>874.82413988416067</c:v>
                </c:pt>
                <c:pt idx="8">
                  <c:v>893.21712862302286</c:v>
                </c:pt>
                <c:pt idx="9">
                  <c:v>779.69219150633705</c:v>
                </c:pt>
                <c:pt idx="10">
                  <c:v>629.62489265681245</c:v>
                </c:pt>
                <c:pt idx="11">
                  <c:v>453.85613272185782</c:v>
                </c:pt>
                <c:pt idx="12">
                  <c:v>330.34295006486269</c:v>
                </c:pt>
                <c:pt idx="13">
                  <c:v>268.8299744812507</c:v>
                </c:pt>
                <c:pt idx="14">
                  <c:v>197.32875335732948</c:v>
                </c:pt>
                <c:pt idx="15">
                  <c:v>180.03203547045246</c:v>
                </c:pt>
                <c:pt idx="16">
                  <c:v>126.43657159562223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5D-46CE-A0EC-653A378AC9B7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45D-46CE-A0EC-653A378AC9B7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45D-46CE-A0EC-653A378AC9B7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45D-46CE-A0EC-653A378AC9B7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45D-46CE-A0EC-653A378AC9B7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542.93371226448926</c:v>
                </c:pt>
                <c:pt idx="1">
                  <c:v>452.35904188344443</c:v>
                </c:pt>
                <c:pt idx="2">
                  <c:v>441.23124323039434</c:v>
                </c:pt>
                <c:pt idx="3">
                  <c:v>468.99463331518911</c:v>
                </c:pt>
                <c:pt idx="4">
                  <c:v>495.9631806390517</c:v>
                </c:pt>
                <c:pt idx="5">
                  <c:v>608.74669286967128</c:v>
                </c:pt>
                <c:pt idx="6">
                  <c:v>769.60416549972842</c:v>
                </c:pt>
                <c:pt idx="7">
                  <c:v>803.02496582409901</c:v>
                </c:pt>
                <c:pt idx="8">
                  <c:v>726.51433676590079</c:v>
                </c:pt>
                <c:pt idx="9">
                  <c:v>615.81611789631495</c:v>
                </c:pt>
                <c:pt idx="10">
                  <c:v>468.04082200207051</c:v>
                </c:pt>
                <c:pt idx="11">
                  <c:v>344.24172421406183</c:v>
                </c:pt>
                <c:pt idx="12">
                  <c:v>264.46756429038919</c:v>
                </c:pt>
                <c:pt idx="13">
                  <c:v>202.38566911593568</c:v>
                </c:pt>
                <c:pt idx="14">
                  <c:v>163.41032055634506</c:v>
                </c:pt>
                <c:pt idx="15">
                  <c:v>137.41428672821118</c:v>
                </c:pt>
                <c:pt idx="16">
                  <c:v>102.31964106023047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45D-46CE-A0EC-653A378AC9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Zlínský kraj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572.64979272343385</c:v>
                </c:pt>
                <c:pt idx="1">
                  <c:v>388.28951772793982</c:v>
                </c:pt>
                <c:pt idx="2">
                  <c:v>315.67834796714476</c:v>
                </c:pt>
                <c:pt idx="3">
                  <c:v>266.58427101303738</c:v>
                </c:pt>
                <c:pt idx="4">
                  <c:v>217.66185167065771</c:v>
                </c:pt>
                <c:pt idx="5">
                  <c:v>280.83185278643219</c:v>
                </c:pt>
                <c:pt idx="6">
                  <c:v>391.37935473903752</c:v>
                </c:pt>
                <c:pt idx="7">
                  <c:v>421.93440962655887</c:v>
                </c:pt>
                <c:pt idx="8">
                  <c:v>465.02047017019851</c:v>
                </c:pt>
                <c:pt idx="9">
                  <c:v>416.6130236630018</c:v>
                </c:pt>
                <c:pt idx="10">
                  <c:v>396.01411025568399</c:v>
                </c:pt>
                <c:pt idx="11">
                  <c:v>391.03603951558222</c:v>
                </c:pt>
                <c:pt idx="12">
                  <c:v>321.34304915415714</c:v>
                </c:pt>
                <c:pt idx="13">
                  <c:v>283.75003218580218</c:v>
                </c:pt>
                <c:pt idx="14">
                  <c:v>267.27090145994799</c:v>
                </c:pt>
                <c:pt idx="15">
                  <c:v>215.77361794165358</c:v>
                </c:pt>
                <c:pt idx="16">
                  <c:v>147.45388847404965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AD-4927-AF32-6D9FDB8C6377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AD-4927-AF32-6D9FDB8C6377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BAD-4927-AF32-6D9FDB8C6377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BAD-4927-AF32-6D9FDB8C6377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BAD-4927-AF32-6D9FDB8C6377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542.93371226448926</c:v>
                </c:pt>
                <c:pt idx="1">
                  <c:v>452.35904188344443</c:v>
                </c:pt>
                <c:pt idx="2">
                  <c:v>441.23124323039434</c:v>
                </c:pt>
                <c:pt idx="3">
                  <c:v>468.99463331518911</c:v>
                </c:pt>
                <c:pt idx="4">
                  <c:v>495.9631806390517</c:v>
                </c:pt>
                <c:pt idx="5">
                  <c:v>608.74669286967128</c:v>
                </c:pt>
                <c:pt idx="6">
                  <c:v>769.60416549972842</c:v>
                </c:pt>
                <c:pt idx="7">
                  <c:v>803.02496582409901</c:v>
                </c:pt>
                <c:pt idx="8">
                  <c:v>726.51433676590079</c:v>
                </c:pt>
                <c:pt idx="9">
                  <c:v>615.81611789631495</c:v>
                </c:pt>
                <c:pt idx="10">
                  <c:v>468.04082200207051</c:v>
                </c:pt>
                <c:pt idx="11">
                  <c:v>344.24172421406183</c:v>
                </c:pt>
                <c:pt idx="12">
                  <c:v>264.46756429038919</c:v>
                </c:pt>
                <c:pt idx="13">
                  <c:v>202.38566911593568</c:v>
                </c:pt>
                <c:pt idx="14">
                  <c:v>163.41032055634506</c:v>
                </c:pt>
                <c:pt idx="15">
                  <c:v>137.41428672821118</c:v>
                </c:pt>
                <c:pt idx="16">
                  <c:v>102.31964106023047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BAD-4927-AF32-6D9FDB8C6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0.262337662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Olomoucký kraj</c:v>
                </c:pt>
                <c:pt idx="1">
                  <c:v>Kraj Vysočina</c:v>
                </c:pt>
                <c:pt idx="2">
                  <c:v>Jihomoravský kraj</c:v>
                </c:pt>
                <c:pt idx="3">
                  <c:v>Moravskoslezský kraj</c:v>
                </c:pt>
                <c:pt idx="4">
                  <c:v>Zlínský kraj</c:v>
                </c:pt>
                <c:pt idx="5">
                  <c:v>Liberecký kraj</c:v>
                </c:pt>
                <c:pt idx="6">
                  <c:v>ČR</c:v>
                </c:pt>
                <c:pt idx="7">
                  <c:v>Plzeňský kraj</c:v>
                </c:pt>
                <c:pt idx="8">
                  <c:v>Ústecký kraj</c:v>
                </c:pt>
                <c:pt idx="9">
                  <c:v>Pardubický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Karlovarský kraj</c:v>
                </c:pt>
                <c:pt idx="13">
                  <c:v>Královéhradecký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0.23978243978200001</c:v>
                </c:pt>
                <c:pt idx="1">
                  <c:v>0.21142596672399999</c:v>
                </c:pt>
                <c:pt idx="2">
                  <c:v>0.198988195615</c:v>
                </c:pt>
                <c:pt idx="3">
                  <c:v>0.148350737609</c:v>
                </c:pt>
                <c:pt idx="4">
                  <c:v>0.137230490634</c:v>
                </c:pt>
                <c:pt idx="5">
                  <c:v>0.20445746573099999</c:v>
                </c:pt>
                <c:pt idx="6">
                  <c:v>0.1795551344740714</c:v>
                </c:pt>
                <c:pt idx="7">
                  <c:v>0.21414421552999999</c:v>
                </c:pt>
                <c:pt idx="8">
                  <c:v>0.19325942350299999</c:v>
                </c:pt>
                <c:pt idx="9">
                  <c:v>0.16899126514500001</c:v>
                </c:pt>
                <c:pt idx="10">
                  <c:v>0.193841254785</c:v>
                </c:pt>
                <c:pt idx="11">
                  <c:v>0.12834700510700001</c:v>
                </c:pt>
                <c:pt idx="12">
                  <c:v>9.6407550233000003E-2</c:v>
                </c:pt>
                <c:pt idx="13">
                  <c:v>0.116208209902</c:v>
                </c:pt>
                <c:pt idx="14">
                  <c:v>0.117491014889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D-4C6E-9F7A-BB34FB4B8147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0.210102007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Olomoucký kraj</c:v>
                </c:pt>
                <c:pt idx="1">
                  <c:v>Kraj Vysočina</c:v>
                </c:pt>
                <c:pt idx="2">
                  <c:v>Jihomoravský kraj</c:v>
                </c:pt>
                <c:pt idx="3">
                  <c:v>Moravskoslezský kraj</c:v>
                </c:pt>
                <c:pt idx="4">
                  <c:v>Zlínský kraj</c:v>
                </c:pt>
                <c:pt idx="5">
                  <c:v>Liberecký kraj</c:v>
                </c:pt>
                <c:pt idx="6">
                  <c:v>ČR</c:v>
                </c:pt>
                <c:pt idx="7">
                  <c:v>Plzeňský kraj</c:v>
                </c:pt>
                <c:pt idx="8">
                  <c:v>Ústecký kraj</c:v>
                </c:pt>
                <c:pt idx="9">
                  <c:v>Pardubický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Karlovarský kraj</c:v>
                </c:pt>
                <c:pt idx="13">
                  <c:v>Královéhradecký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0.228605388272</c:v>
                </c:pt>
                <c:pt idx="1">
                  <c:v>0.16329874385500001</c:v>
                </c:pt>
                <c:pt idx="2">
                  <c:v>0.136426473129</c:v>
                </c:pt>
                <c:pt idx="3">
                  <c:v>0.112268264374</c:v>
                </c:pt>
                <c:pt idx="4">
                  <c:v>0.11408032505</c:v>
                </c:pt>
                <c:pt idx="5">
                  <c:v>0.149015235971</c:v>
                </c:pt>
                <c:pt idx="6">
                  <c:v>0.12954813158057141</c:v>
                </c:pt>
                <c:pt idx="7">
                  <c:v>0.12643093360400001</c:v>
                </c:pt>
                <c:pt idx="8">
                  <c:v>0.130623009554</c:v>
                </c:pt>
                <c:pt idx="9">
                  <c:v>0.124466990148</c:v>
                </c:pt>
                <c:pt idx="10">
                  <c:v>0.119571535331</c:v>
                </c:pt>
                <c:pt idx="11">
                  <c:v>8.2445853774999994E-2</c:v>
                </c:pt>
                <c:pt idx="12">
                  <c:v>5.9964726630999998E-2</c:v>
                </c:pt>
                <c:pt idx="13">
                  <c:v>5.6374355195000003E-2</c:v>
                </c:pt>
                <c:pt idx="14">
                  <c:v>5.7250470808999997E-2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FD-4C6E-9F7A-BB34FB4B8147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0.135115227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Olomoucký kraj</c:v>
                </c:pt>
                <c:pt idx="1">
                  <c:v>Kraj Vysočina</c:v>
                </c:pt>
                <c:pt idx="2">
                  <c:v>Jihomoravský kraj</c:v>
                </c:pt>
                <c:pt idx="3">
                  <c:v>Moravskoslezský kraj</c:v>
                </c:pt>
                <c:pt idx="4">
                  <c:v>Zlínský kraj</c:v>
                </c:pt>
                <c:pt idx="5">
                  <c:v>Liberecký kraj</c:v>
                </c:pt>
                <c:pt idx="6">
                  <c:v>ČR</c:v>
                </c:pt>
                <c:pt idx="7">
                  <c:v>Plzeňský kraj</c:v>
                </c:pt>
                <c:pt idx="8">
                  <c:v>Ústecký kraj</c:v>
                </c:pt>
                <c:pt idx="9">
                  <c:v>Pardubický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Karlovarský kraj</c:v>
                </c:pt>
                <c:pt idx="13">
                  <c:v>Královéhradecký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0.129286766252</c:v>
                </c:pt>
                <c:pt idx="1">
                  <c:v>9.2780624125999994E-2</c:v>
                </c:pt>
                <c:pt idx="2">
                  <c:v>8.7408433972999994E-2</c:v>
                </c:pt>
                <c:pt idx="3">
                  <c:v>7.0707427279999999E-2</c:v>
                </c:pt>
                <c:pt idx="4">
                  <c:v>8.9884474499E-2</c:v>
                </c:pt>
                <c:pt idx="5">
                  <c:v>6.7336367916999998E-2</c:v>
                </c:pt>
                <c:pt idx="6">
                  <c:v>7.5754842783285703E-2</c:v>
                </c:pt>
                <c:pt idx="7">
                  <c:v>7.5416857884999994E-2</c:v>
                </c:pt>
                <c:pt idx="8">
                  <c:v>7.4852265264999995E-2</c:v>
                </c:pt>
                <c:pt idx="9">
                  <c:v>7.0577535243000006E-2</c:v>
                </c:pt>
                <c:pt idx="10">
                  <c:v>6.5698696848000004E-2</c:v>
                </c:pt>
                <c:pt idx="11">
                  <c:v>4.0391219949000003E-2</c:v>
                </c:pt>
                <c:pt idx="12">
                  <c:v>3.2808115690999999E-2</c:v>
                </c:pt>
                <c:pt idx="13">
                  <c:v>2.8303787268000001E-2</c:v>
                </c:pt>
                <c:pt idx="14" formatCode="[$-10405]0.0\ %">
                  <c:v>1.9617655889999999E-2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FD-4C6E-9F7A-BB34FB4B8147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0.100035898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Olomoucký kraj</c:v>
                </c:pt>
                <c:pt idx="1">
                  <c:v>Kraj Vysočina</c:v>
                </c:pt>
                <c:pt idx="2">
                  <c:v>Jihomoravský kraj</c:v>
                </c:pt>
                <c:pt idx="3">
                  <c:v>Moravskoslezský kraj</c:v>
                </c:pt>
                <c:pt idx="4">
                  <c:v>Zlínský kraj</c:v>
                </c:pt>
                <c:pt idx="5">
                  <c:v>Liberecký kraj</c:v>
                </c:pt>
                <c:pt idx="6">
                  <c:v>ČR</c:v>
                </c:pt>
                <c:pt idx="7">
                  <c:v>Plzeňský kraj</c:v>
                </c:pt>
                <c:pt idx="8">
                  <c:v>Ústecký kraj</c:v>
                </c:pt>
                <c:pt idx="9">
                  <c:v>Pardubický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Karlovarský kraj</c:v>
                </c:pt>
                <c:pt idx="13">
                  <c:v>Královéhradecký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8.2792597933000006E-2</c:v>
                </c:pt>
                <c:pt idx="1">
                  <c:v>6.7201701798000002E-2</c:v>
                </c:pt>
                <c:pt idx="2">
                  <c:v>6.4664768314000004E-2</c:v>
                </c:pt>
                <c:pt idx="3">
                  <c:v>5.7582083886000002E-2</c:v>
                </c:pt>
                <c:pt idx="4">
                  <c:v>5.7438354562999998E-2</c:v>
                </c:pt>
                <c:pt idx="5">
                  <c:v>5.4609218436000001E-2</c:v>
                </c:pt>
                <c:pt idx="6">
                  <c:v>5.264381693407142E-2</c:v>
                </c:pt>
                <c:pt idx="7">
                  <c:v>5.2535932595000001E-2</c:v>
                </c:pt>
                <c:pt idx="8">
                  <c:v>4.8978522785999998E-2</c:v>
                </c:pt>
                <c:pt idx="9">
                  <c:v>4.6840855106000001E-2</c:v>
                </c:pt>
                <c:pt idx="10">
                  <c:v>4.0289449111999998E-2</c:v>
                </c:pt>
                <c:pt idx="11">
                  <c:v>2.6444878840000002E-2</c:v>
                </c:pt>
                <c:pt idx="12">
                  <c:v>1.9464720194000001E-2</c:v>
                </c:pt>
                <c:pt idx="13">
                  <c:v>1.8134455465000001E-2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14-4FDD-90D4-31D6D77B6F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8E-4319-A6B1-3BB003D05972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Olomoucký kraj</c:v>
                </c:pt>
                <c:pt idx="2">
                  <c:v>Kraj Vysočina</c:v>
                </c:pt>
                <c:pt idx="3">
                  <c:v>Jihomoravský kraj</c:v>
                </c:pt>
                <c:pt idx="4">
                  <c:v>Moravskoslezský kraj</c:v>
                </c:pt>
                <c:pt idx="5">
                  <c:v>Zlínský kraj</c:v>
                </c:pt>
                <c:pt idx="6">
                  <c:v>Liberecký kraj</c:v>
                </c:pt>
                <c:pt idx="7">
                  <c:v>ČR</c:v>
                </c:pt>
                <c:pt idx="8">
                  <c:v>Plzeňský kraj</c:v>
                </c:pt>
                <c:pt idx="9">
                  <c:v>Ústecký kraj</c:v>
                </c:pt>
                <c:pt idx="10">
                  <c:v>Pardubický kraj</c:v>
                </c:pt>
                <c:pt idx="11">
                  <c:v>Středočeský kraj</c:v>
                </c:pt>
                <c:pt idx="12">
                  <c:v>Hlavní město Praha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0.100035898049</c:v>
                </c:pt>
                <c:pt idx="1">
                  <c:v>8.2792597933000006E-2</c:v>
                </c:pt>
                <c:pt idx="2">
                  <c:v>6.7201701798000002E-2</c:v>
                </c:pt>
                <c:pt idx="3">
                  <c:v>6.4664768314000004E-2</c:v>
                </c:pt>
                <c:pt idx="4">
                  <c:v>5.7582083886000002E-2</c:v>
                </c:pt>
                <c:pt idx="5">
                  <c:v>5.7438354562999998E-2</c:v>
                </c:pt>
                <c:pt idx="6">
                  <c:v>5.4609218436000001E-2</c:v>
                </c:pt>
                <c:pt idx="7">
                  <c:v>5.264381693407142E-2</c:v>
                </c:pt>
                <c:pt idx="8">
                  <c:v>5.2535932595000001E-2</c:v>
                </c:pt>
                <c:pt idx="9">
                  <c:v>4.8978522785999998E-2</c:v>
                </c:pt>
                <c:pt idx="10">
                  <c:v>4.6840855106000001E-2</c:v>
                </c:pt>
                <c:pt idx="11">
                  <c:v>4.0289449111999998E-2</c:v>
                </c:pt>
                <c:pt idx="12">
                  <c:v>2.6444878840000002E-2</c:v>
                </c:pt>
                <c:pt idx="13">
                  <c:v>1.9464720194000001E-2</c:v>
                </c:pt>
                <c:pt idx="14">
                  <c:v>1.8134455465000001E-2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8E-4319-A6B1-3BB003D059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30.03.2021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Kraj Vysočina</c:v>
                </c:pt>
                <c:pt idx="4">
                  <c:v>Jihomoravský kraj</c:v>
                </c:pt>
                <c:pt idx="5">
                  <c:v>Ústecký kraj</c:v>
                </c:pt>
                <c:pt idx="6">
                  <c:v>Olomoucký kraj</c:v>
                </c:pt>
                <c:pt idx="7">
                  <c:v>ČR</c:v>
                </c:pt>
                <c:pt idx="8">
                  <c:v>Liberecký kraj</c:v>
                </c:pt>
                <c:pt idx="9">
                  <c:v>Pardubický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241.15741770222999</c:v>
                </c:pt>
                <c:pt idx="1">
                  <c:v>313.41727384465202</c:v>
                </c:pt>
                <c:pt idx="2">
                  <c:v>231.71707043897101</c:v>
                </c:pt>
                <c:pt idx="3">
                  <c:v>206.936398009637</c:v>
                </c:pt>
                <c:pt idx="4">
                  <c:v>238.09384377664</c:v>
                </c:pt>
                <c:pt idx="5">
                  <c:v>338.798830850277</c:v>
                </c:pt>
                <c:pt idx="6">
                  <c:v>239.32551124306499</c:v>
                </c:pt>
                <c:pt idx="7">
                  <c:v>234.42835708499601</c:v>
                </c:pt>
                <c:pt idx="8">
                  <c:v>277.07717480722101</c:v>
                </c:pt>
                <c:pt idx="9">
                  <c:v>264.31751763391799</c:v>
                </c:pt>
                <c:pt idx="10">
                  <c:v>242.847445309253</c:v>
                </c:pt>
                <c:pt idx="11">
                  <c:v>179.61416659925499</c:v>
                </c:pt>
                <c:pt idx="12">
                  <c:v>209.630127182378</c:v>
                </c:pt>
                <c:pt idx="13">
                  <c:v>99.893969199927</c:v>
                </c:pt>
                <c:pt idx="14">
                  <c:v>139.614344874664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D-4C6E-9F7A-BB34FB4B8147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13.04.2021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Kraj Vysočina</c:v>
                </c:pt>
                <c:pt idx="4">
                  <c:v>Jihomoravský kraj</c:v>
                </c:pt>
                <c:pt idx="5">
                  <c:v>Ústecký kraj</c:v>
                </c:pt>
                <c:pt idx="6">
                  <c:v>Olomoucký kraj</c:v>
                </c:pt>
                <c:pt idx="7">
                  <c:v>ČR</c:v>
                </c:pt>
                <c:pt idx="8">
                  <c:v>Liberecký kraj</c:v>
                </c:pt>
                <c:pt idx="9">
                  <c:v>Pardubický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213.576869573311</c:v>
                </c:pt>
                <c:pt idx="1">
                  <c:v>200.91647748197099</c:v>
                </c:pt>
                <c:pt idx="2">
                  <c:v>176.889659416146</c:v>
                </c:pt>
                <c:pt idx="3">
                  <c:v>156.627074276999</c:v>
                </c:pt>
                <c:pt idx="4">
                  <c:v>156.19156933625601</c:v>
                </c:pt>
                <c:pt idx="5">
                  <c:v>202.079793978976</c:v>
                </c:pt>
                <c:pt idx="6">
                  <c:v>203.32359537018499</c:v>
                </c:pt>
                <c:pt idx="7">
                  <c:v>152.90918508206599</c:v>
                </c:pt>
                <c:pt idx="8">
                  <c:v>155.26265831367101</c:v>
                </c:pt>
                <c:pt idx="9">
                  <c:v>186.85833193078</c:v>
                </c:pt>
                <c:pt idx="10">
                  <c:v>131.68840848728499</c:v>
                </c:pt>
                <c:pt idx="11">
                  <c:v>111.30385803439999</c:v>
                </c:pt>
                <c:pt idx="12">
                  <c:v>100.669835087582</c:v>
                </c:pt>
                <c:pt idx="13">
                  <c:v>64.436724159679997</c:v>
                </c:pt>
                <c:pt idx="14">
                  <c:v>60.094080823814998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FD-4C6E-9F7A-BB34FB4B8147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01.05.2021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Kraj Vysočina</c:v>
                </c:pt>
                <c:pt idx="4">
                  <c:v>Jihomoravský kraj</c:v>
                </c:pt>
                <c:pt idx="5">
                  <c:v>Ústecký kraj</c:v>
                </c:pt>
                <c:pt idx="6">
                  <c:v>Olomoucký kraj</c:v>
                </c:pt>
                <c:pt idx="7">
                  <c:v>ČR</c:v>
                </c:pt>
                <c:pt idx="8">
                  <c:v>Liberecký kraj</c:v>
                </c:pt>
                <c:pt idx="9">
                  <c:v>Pardubický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121.35441176723999</c:v>
                </c:pt>
                <c:pt idx="1">
                  <c:v>104.420628668124</c:v>
                </c:pt>
                <c:pt idx="2">
                  <c:v>89.450837249776001</c:v>
                </c:pt>
                <c:pt idx="3">
                  <c:v>79.001359923907003</c:v>
                </c:pt>
                <c:pt idx="4">
                  <c:v>83.575456757856998</c:v>
                </c:pt>
                <c:pt idx="5">
                  <c:v>96.694753024464006</c:v>
                </c:pt>
                <c:pt idx="6">
                  <c:v>85.167527857869999</c:v>
                </c:pt>
                <c:pt idx="7">
                  <c:v>72.240339151152</c:v>
                </c:pt>
                <c:pt idx="8">
                  <c:v>59.890253934675997</c:v>
                </c:pt>
                <c:pt idx="9">
                  <c:v>56.229631103018001</c:v>
                </c:pt>
                <c:pt idx="10">
                  <c:v>60.443620408340998</c:v>
                </c:pt>
                <c:pt idx="11">
                  <c:v>51.307633077768003</c:v>
                </c:pt>
                <c:pt idx="12">
                  <c:v>42.636636037092998</c:v>
                </c:pt>
                <c:pt idx="13">
                  <c:v>21.819843101690001</c:v>
                </c:pt>
                <c:pt idx="14">
                  <c:v>27.051414026429999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FD-4C6E-9F7A-BB34FB4B8147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11.05.2021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Kraj Vysočina</c:v>
                </c:pt>
                <c:pt idx="4">
                  <c:v>Jihomoravský kraj</c:v>
                </c:pt>
                <c:pt idx="5">
                  <c:v>Ústecký kraj</c:v>
                </c:pt>
                <c:pt idx="6">
                  <c:v>Olomoucký kraj</c:v>
                </c:pt>
                <c:pt idx="7">
                  <c:v>ČR</c:v>
                </c:pt>
                <c:pt idx="8">
                  <c:v>Liberecký kraj</c:v>
                </c:pt>
                <c:pt idx="9">
                  <c:v>Pardubický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71.019911431964005</c:v>
                </c:pt>
                <c:pt idx="1">
                  <c:v>66.505995639817002</c:v>
                </c:pt>
                <c:pt idx="2">
                  <c:v>65.558158134324998</c:v>
                </c:pt>
                <c:pt idx="3">
                  <c:v>54.436260445080002</c:v>
                </c:pt>
                <c:pt idx="4">
                  <c:v>52.119629189333999</c:v>
                </c:pt>
                <c:pt idx="5">
                  <c:v>50.795344943231001</c:v>
                </c:pt>
                <c:pt idx="6">
                  <c:v>47.738223249942003</c:v>
                </c:pt>
                <c:pt idx="7">
                  <c:v>45.244822425285001</c:v>
                </c:pt>
                <c:pt idx="8">
                  <c:v>42.036178233394999</c:v>
                </c:pt>
                <c:pt idx="9">
                  <c:v>36.338877243447001</c:v>
                </c:pt>
                <c:pt idx="10">
                  <c:v>34.692492187036002</c:v>
                </c:pt>
                <c:pt idx="11">
                  <c:v>33.406137741145002</c:v>
                </c:pt>
                <c:pt idx="12">
                  <c:v>24.194599021049001</c:v>
                </c:pt>
                <c:pt idx="13">
                  <c:v>19.774232810907002</c:v>
                </c:pt>
                <c:pt idx="14">
                  <c:v>16.339780284421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3B-4E74-B360-303CA97ADB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14.05.2021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2024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924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185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08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335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733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054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584CE-9EBC-AD46-8819-745BF0C92CFB}" type="slidenum">
              <a:rPr kumimoji="0" lang="en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737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488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851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966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756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117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716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389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671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.svg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8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8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8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.svg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80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.svg"/><Relationship Id="rId5" Type="http://schemas.openxmlformats.org/officeDocument/2006/relationships/image" Target="../media/image6.png"/><Relationship Id="rId4" Type="http://schemas.openxmlformats.org/officeDocument/2006/relationships/image" Target="../media/image81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8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8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8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8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.svg"/><Relationship Id="rId5" Type="http://schemas.openxmlformats.org/officeDocument/2006/relationships/image" Target="../media/image6.png"/><Relationship Id="rId4" Type="http://schemas.openxmlformats.org/officeDocument/2006/relationships/image" Target="../media/image81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3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14.05.2021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151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14.05.2021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6112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14.05.2021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8940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14.05.2021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4196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14.05.2021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3931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14.05.2021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9672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14.05.2021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44533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271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13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1878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03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345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194865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522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942907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8529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14.05.2021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07353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ED3D988A-38CF-4B35-BE79-653349F08EA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1E4874C8-049D-425A-B61A-352FEB3182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9AB1B653-4A88-4E8D-96A2-5C0EBB7FB4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3893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F1456EA-4541-48E1-AB60-E6DAB56C558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E01E90ED-357E-40A6-AD28-747087321CD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7F8E84A5-6449-432E-ADB6-18264DBF2B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D0E2827-15A6-4BAB-ACC7-CB3D469C1A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8973F025-355D-4512-B710-6105D84C11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209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593EA5D4-B03A-4B11-A4C0-282F833283D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E5FA04C-AABA-46E8-A370-3327A676F38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BBC17E35-0B10-48FD-91F9-B3AB3B1231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B4162CB-0524-4344-AE6A-3B7812F497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21835B84-8F55-43D8-954E-4CF1DE31F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461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2BBEA9DF-5A8A-4302-AFFF-E12DBC52A24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0" name="Skupina 9">
              <a:extLst>
                <a:ext uri="{FF2B5EF4-FFF2-40B4-BE49-F238E27FC236}">
                  <a16:creationId xmlns:a16="http://schemas.microsoft.com/office/drawing/2014/main" id="{E1B4E032-66E8-49E2-854E-F1371E2F8485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2" name="Grafický objekt 11">
                <a:extLst>
                  <a:ext uri="{FF2B5EF4-FFF2-40B4-BE49-F238E27FC236}">
                    <a16:creationId xmlns:a16="http://schemas.microsoft.com/office/drawing/2014/main" id="{BC470F14-8C7A-4F18-B530-7CC671133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3" name="Grafický objekt 12">
                <a:extLst>
                  <a:ext uri="{FF2B5EF4-FFF2-40B4-BE49-F238E27FC236}">
                    <a16:creationId xmlns:a16="http://schemas.microsoft.com/office/drawing/2014/main" id="{E7742909-C46D-44BD-B539-A4F7ABD251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1" name="Obrázek 10" descr="Obsah obrázku kreslení&#10;&#10;Popis byl vytvořen automaticky">
              <a:extLst>
                <a:ext uri="{FF2B5EF4-FFF2-40B4-BE49-F238E27FC236}">
                  <a16:creationId xmlns:a16="http://schemas.microsoft.com/office/drawing/2014/main" id="{1763603A-3381-4433-AF56-EE1B417657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119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5633378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C333F920-D1E5-4994-9EBD-9A89C42CBE3E}"/>
              </a:ext>
            </a:extLst>
          </p:cNvPr>
          <p:cNvGrpSpPr/>
          <p:nvPr userDrawn="1"/>
        </p:nvGrpSpPr>
        <p:grpSpPr>
          <a:xfrm>
            <a:off x="6279927" y="124978"/>
            <a:ext cx="5742276" cy="451023"/>
            <a:chOff x="6353729" y="329946"/>
            <a:chExt cx="5742276" cy="451023"/>
          </a:xfrm>
        </p:grpSpPr>
        <p:grpSp>
          <p:nvGrpSpPr>
            <p:cNvPr id="11" name="Skupina 10">
              <a:extLst>
                <a:ext uri="{FF2B5EF4-FFF2-40B4-BE49-F238E27FC236}">
                  <a16:creationId xmlns:a16="http://schemas.microsoft.com/office/drawing/2014/main" id="{7CF9DDBB-3FCE-4A6B-9324-5F5CE7374982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5822CFA-D4E2-4051-A738-DC3855AFF04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3386CBD1-D029-4EDD-804C-74BF73942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EBA595F3-4136-4431-A34D-3FE6EB8224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928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9465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4265472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9" name="Skupina 8">
            <a:extLst>
              <a:ext uri="{FF2B5EF4-FFF2-40B4-BE49-F238E27FC236}">
                <a16:creationId xmlns:a16="http://schemas.microsoft.com/office/drawing/2014/main" id="{EDDAB015-EBF0-4938-889E-56AD1CB499F3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5686FF4F-BD31-4284-A6F4-E2F29A74A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402B9ECF-11DA-4FAD-9387-9E56728971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9833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917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7782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808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242975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24475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36693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8042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38637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06422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62384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725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2668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2043807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93813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41797504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3438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282253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14.05.2021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57571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43857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347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30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309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706018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6962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796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1854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928473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792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14.05.2021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51909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840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170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7463393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43543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338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303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5163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2928212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51195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1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14.05.2021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92388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21931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879946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3162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41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14.05.2021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9105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14.05.2021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125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38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47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5.svg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69.xml"/><Relationship Id="rId15" Type="http://schemas.openxmlformats.org/officeDocument/2006/relationships/image" Target="../media/image81.svg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14.05.2021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851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14.05.2021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182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42849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46143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7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27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531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14.05.2021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433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6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chart" Target="../charts/chart3.xml"/><Relationship Id="rId5" Type="http://schemas.openxmlformats.org/officeDocument/2006/relationships/slideLayout" Target="../slideLayouts/slideLayout34.xml"/><Relationship Id="rId4" Type="http://schemas.openxmlformats.org/officeDocument/2006/relationships/tags" Target="../tags/tag6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chart" Target="../charts/chart6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chart" Target="../charts/chart5.xml"/><Relationship Id="rId2" Type="http://schemas.openxmlformats.org/officeDocument/2006/relationships/tags" Target="../tags/tag70.xml"/><Relationship Id="rId16" Type="http://schemas.openxmlformats.org/officeDocument/2006/relationships/chart" Target="../charts/chart4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5" Type="http://schemas.openxmlformats.org/officeDocument/2006/relationships/slideLayout" Target="../slideLayouts/slideLayout21.xml"/><Relationship Id="rId10" Type="http://schemas.openxmlformats.org/officeDocument/2006/relationships/tags" Target="../tags/tag78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slideLayout" Target="../slideLayouts/slideLayout34.xml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tags" Target="../tags/tag94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tags" Target="../tags/tag93.xml"/><Relationship Id="rId5" Type="http://schemas.openxmlformats.org/officeDocument/2006/relationships/tags" Target="../tags/tag87.xml"/><Relationship Id="rId15" Type="http://schemas.openxmlformats.org/officeDocument/2006/relationships/chart" Target="../charts/chart8.xml"/><Relationship Id="rId10" Type="http://schemas.openxmlformats.org/officeDocument/2006/relationships/tags" Target="../tags/tag92.xml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chart" Target="../charts/char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slideLayout" Target="../slideLayouts/slideLayout34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5" Type="http://schemas.openxmlformats.org/officeDocument/2006/relationships/tags" Target="../tags/tag99.xml"/><Relationship Id="rId15" Type="http://schemas.openxmlformats.org/officeDocument/2006/relationships/chart" Target="../charts/chart10.xml"/><Relationship Id="rId10" Type="http://schemas.openxmlformats.org/officeDocument/2006/relationships/tags" Target="../tags/tag104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chart" Target="../charts/char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tags" Target="../tags/tag119.xml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tags" Target="../tags/tag118.xml"/><Relationship Id="rId2" Type="http://schemas.openxmlformats.org/officeDocument/2006/relationships/tags" Target="../tags/tag108.xml"/><Relationship Id="rId16" Type="http://schemas.openxmlformats.org/officeDocument/2006/relationships/chart" Target="../charts/chart12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5" Type="http://schemas.openxmlformats.org/officeDocument/2006/relationships/tags" Target="../tags/tag111.xml"/><Relationship Id="rId15" Type="http://schemas.openxmlformats.org/officeDocument/2006/relationships/chart" Target="../charts/chart11.xml"/><Relationship Id="rId10" Type="http://schemas.openxmlformats.org/officeDocument/2006/relationships/tags" Target="../tags/tag116.xml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image" Target="../media/image26.png"/><Relationship Id="rId5" Type="http://schemas.openxmlformats.org/officeDocument/2006/relationships/tags" Target="../tags/tag124.xml"/><Relationship Id="rId10" Type="http://schemas.openxmlformats.org/officeDocument/2006/relationships/slideLayout" Target="../slideLayouts/slideLayout34.xml"/><Relationship Id="rId4" Type="http://schemas.openxmlformats.org/officeDocument/2006/relationships/tags" Target="../tags/tag123.xml"/><Relationship Id="rId9" Type="http://schemas.openxmlformats.org/officeDocument/2006/relationships/tags" Target="../tags/tag1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chart" Target="../charts/chart13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chart" Target="../charts/chart14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137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7" Type="http://schemas.openxmlformats.org/officeDocument/2006/relationships/chart" Target="../charts/chart15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7" Type="http://schemas.openxmlformats.org/officeDocument/2006/relationships/chart" Target="../charts/chart16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chart" Target="../charts/chart17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slideLayout" Target="../slideLayouts/slideLayout39.xml"/><Relationship Id="rId5" Type="http://schemas.openxmlformats.org/officeDocument/2006/relationships/tags" Target="../tags/tag154.xml"/><Relationship Id="rId10" Type="http://schemas.openxmlformats.org/officeDocument/2006/relationships/tags" Target="../tags/tag159.xml"/><Relationship Id="rId4" Type="http://schemas.openxmlformats.org/officeDocument/2006/relationships/tags" Target="../tags/tag153.xml"/><Relationship Id="rId9" Type="http://schemas.openxmlformats.org/officeDocument/2006/relationships/tags" Target="../tags/tag15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160.xml"/><Relationship Id="rId4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12" Type="http://schemas.openxmlformats.org/officeDocument/2006/relationships/chart" Target="../charts/chart18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slideLayout" Target="../slideLayouts/slideLayout39.xml"/><Relationship Id="rId5" Type="http://schemas.openxmlformats.org/officeDocument/2006/relationships/tags" Target="../tags/tag165.xml"/><Relationship Id="rId10" Type="http://schemas.openxmlformats.org/officeDocument/2006/relationships/tags" Target="../tags/tag170.xml"/><Relationship Id="rId4" Type="http://schemas.openxmlformats.org/officeDocument/2006/relationships/tags" Target="../tags/tag164.xml"/><Relationship Id="rId9" Type="http://schemas.openxmlformats.org/officeDocument/2006/relationships/tags" Target="../tags/tag16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tags" Target="../tags/tag5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tags" Target="../tags/tag183.xml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tags" Target="../tags/tag182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5" Type="http://schemas.openxmlformats.org/officeDocument/2006/relationships/tags" Target="../tags/tag175.xml"/><Relationship Id="rId15" Type="http://schemas.openxmlformats.org/officeDocument/2006/relationships/notesSlide" Target="../notesSlides/notesSlide12.xml"/><Relationship Id="rId10" Type="http://schemas.openxmlformats.org/officeDocument/2006/relationships/tags" Target="../tags/tag180.xml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slideLayout" Target="../slideLayouts/slideLayout6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chart" Target="../charts/chart19.xml"/><Relationship Id="rId5" Type="http://schemas.openxmlformats.org/officeDocument/2006/relationships/slideLayout" Target="../slideLayouts/slideLayout56.xml"/><Relationship Id="rId4" Type="http://schemas.openxmlformats.org/officeDocument/2006/relationships/tags" Target="../tags/tag18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chart" Target="../charts/chart20.xml"/><Relationship Id="rId5" Type="http://schemas.openxmlformats.org/officeDocument/2006/relationships/slideLayout" Target="../slideLayouts/slideLayout56.xml"/><Relationship Id="rId4" Type="http://schemas.openxmlformats.org/officeDocument/2006/relationships/tags" Target="../tags/tag19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7" Type="http://schemas.openxmlformats.org/officeDocument/2006/relationships/chart" Target="../charts/chart21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slideLayout" Target="../slideLayouts/slideLayout56.xml"/><Relationship Id="rId5" Type="http://schemas.openxmlformats.org/officeDocument/2006/relationships/tags" Target="../tags/tag196.xml"/><Relationship Id="rId4" Type="http://schemas.openxmlformats.org/officeDocument/2006/relationships/tags" Target="../tags/tag19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tags" Target="../tags/tag19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tags" Target="../tags/tag200.xml"/><Relationship Id="rId7" Type="http://schemas.openxmlformats.org/officeDocument/2006/relationships/tags" Target="../tags/tag204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9" Type="http://schemas.openxmlformats.org/officeDocument/2006/relationships/chart" Target="../charts/chart2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13" Type="http://schemas.openxmlformats.org/officeDocument/2006/relationships/tags" Target="../tags/tag217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12" Type="http://schemas.openxmlformats.org/officeDocument/2006/relationships/tags" Target="../tags/tag216.xml"/><Relationship Id="rId2" Type="http://schemas.openxmlformats.org/officeDocument/2006/relationships/tags" Target="../tags/tag206.xml"/><Relationship Id="rId16" Type="http://schemas.openxmlformats.org/officeDocument/2006/relationships/chart" Target="../charts/chart24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tags" Target="../tags/tag215.xml"/><Relationship Id="rId5" Type="http://schemas.openxmlformats.org/officeDocument/2006/relationships/tags" Target="../tags/tag209.xml"/><Relationship Id="rId15" Type="http://schemas.openxmlformats.org/officeDocument/2006/relationships/chart" Target="../charts/chart23.xml"/><Relationship Id="rId10" Type="http://schemas.openxmlformats.org/officeDocument/2006/relationships/tags" Target="../tags/tag214.xml"/><Relationship Id="rId4" Type="http://schemas.openxmlformats.org/officeDocument/2006/relationships/tags" Target="../tags/tag208.xml"/><Relationship Id="rId9" Type="http://schemas.openxmlformats.org/officeDocument/2006/relationships/tags" Target="../tags/tag213.xml"/><Relationship Id="rId14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13" Type="http://schemas.openxmlformats.org/officeDocument/2006/relationships/tags" Target="../tags/tag230.xml"/><Relationship Id="rId3" Type="http://schemas.openxmlformats.org/officeDocument/2006/relationships/tags" Target="../tags/tag220.xml"/><Relationship Id="rId7" Type="http://schemas.openxmlformats.org/officeDocument/2006/relationships/tags" Target="../tags/tag224.xml"/><Relationship Id="rId12" Type="http://schemas.openxmlformats.org/officeDocument/2006/relationships/tags" Target="../tags/tag229.xml"/><Relationship Id="rId2" Type="http://schemas.openxmlformats.org/officeDocument/2006/relationships/tags" Target="../tags/tag219.xml"/><Relationship Id="rId16" Type="http://schemas.openxmlformats.org/officeDocument/2006/relationships/chart" Target="../charts/chart26.xml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tags" Target="../tags/tag228.xml"/><Relationship Id="rId5" Type="http://schemas.openxmlformats.org/officeDocument/2006/relationships/tags" Target="../tags/tag222.xml"/><Relationship Id="rId15" Type="http://schemas.openxmlformats.org/officeDocument/2006/relationships/chart" Target="../charts/chart25.xml"/><Relationship Id="rId10" Type="http://schemas.openxmlformats.org/officeDocument/2006/relationships/tags" Target="../tags/tag227.xml"/><Relationship Id="rId4" Type="http://schemas.openxmlformats.org/officeDocument/2006/relationships/tags" Target="../tags/tag221.xml"/><Relationship Id="rId9" Type="http://schemas.openxmlformats.org/officeDocument/2006/relationships/tags" Target="../tags/tag226.xml"/><Relationship Id="rId14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238.xml"/><Relationship Id="rId13" Type="http://schemas.openxmlformats.org/officeDocument/2006/relationships/tags" Target="../tags/tag243.xml"/><Relationship Id="rId18" Type="http://schemas.openxmlformats.org/officeDocument/2006/relationships/chart" Target="../charts/chart27.xml"/><Relationship Id="rId3" Type="http://schemas.openxmlformats.org/officeDocument/2006/relationships/tags" Target="../tags/tag233.xml"/><Relationship Id="rId7" Type="http://schemas.openxmlformats.org/officeDocument/2006/relationships/tags" Target="../tags/tag237.xml"/><Relationship Id="rId12" Type="http://schemas.openxmlformats.org/officeDocument/2006/relationships/tags" Target="../tags/tag242.xml"/><Relationship Id="rId17" Type="http://schemas.openxmlformats.org/officeDocument/2006/relationships/slideLayout" Target="../slideLayouts/slideLayout34.xml"/><Relationship Id="rId2" Type="http://schemas.openxmlformats.org/officeDocument/2006/relationships/tags" Target="../tags/tag232.xml"/><Relationship Id="rId16" Type="http://schemas.openxmlformats.org/officeDocument/2006/relationships/tags" Target="../tags/tag246.xml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tags" Target="../tags/tag241.xml"/><Relationship Id="rId5" Type="http://schemas.openxmlformats.org/officeDocument/2006/relationships/tags" Target="../tags/tag235.xml"/><Relationship Id="rId15" Type="http://schemas.openxmlformats.org/officeDocument/2006/relationships/tags" Target="../tags/tag245.xml"/><Relationship Id="rId10" Type="http://schemas.openxmlformats.org/officeDocument/2006/relationships/tags" Target="../tags/tag240.xml"/><Relationship Id="rId19" Type="http://schemas.openxmlformats.org/officeDocument/2006/relationships/chart" Target="../charts/chart28.xml"/><Relationship Id="rId4" Type="http://schemas.openxmlformats.org/officeDocument/2006/relationships/tags" Target="../tags/tag234.xml"/><Relationship Id="rId9" Type="http://schemas.openxmlformats.org/officeDocument/2006/relationships/tags" Target="../tags/tag239.xml"/><Relationship Id="rId14" Type="http://schemas.openxmlformats.org/officeDocument/2006/relationships/tags" Target="../tags/tag24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13" Type="http://schemas.openxmlformats.org/officeDocument/2006/relationships/notesSlide" Target="../notesSlides/notesSlide13.xml"/><Relationship Id="rId3" Type="http://schemas.openxmlformats.org/officeDocument/2006/relationships/tags" Target="../tags/tag249.xml"/><Relationship Id="rId7" Type="http://schemas.openxmlformats.org/officeDocument/2006/relationships/tags" Target="../tags/tag253.xml"/><Relationship Id="rId12" Type="http://schemas.openxmlformats.org/officeDocument/2006/relationships/slideLayout" Target="../slideLayouts/slideLayout39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tags" Target="../tags/tag257.xml"/><Relationship Id="rId5" Type="http://schemas.openxmlformats.org/officeDocument/2006/relationships/tags" Target="../tags/tag251.xml"/><Relationship Id="rId10" Type="http://schemas.openxmlformats.org/officeDocument/2006/relationships/tags" Target="../tags/tag256.xml"/><Relationship Id="rId4" Type="http://schemas.openxmlformats.org/officeDocument/2006/relationships/tags" Target="../tags/tag250.xml"/><Relationship Id="rId9" Type="http://schemas.openxmlformats.org/officeDocument/2006/relationships/tags" Target="../tags/tag25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39.xml"/><Relationship Id="rId4" Type="http://schemas.openxmlformats.org/officeDocument/2006/relationships/tags" Target="../tags/tag26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5" Type="http://schemas.openxmlformats.org/officeDocument/2006/relationships/image" Target="../media/image32.emf"/><Relationship Id="rId4" Type="http://schemas.openxmlformats.org/officeDocument/2006/relationships/notesSlide" Target="../notesSlides/notesSlide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tags" Target="../tags/tag27.xml"/><Relationship Id="rId3" Type="http://schemas.openxmlformats.org/officeDocument/2006/relationships/tags" Target="../tags/tag12.xml"/><Relationship Id="rId21" Type="http://schemas.openxmlformats.org/officeDocument/2006/relationships/image" Target="../media/image15.png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20" Type="http://schemas.openxmlformats.org/officeDocument/2006/relationships/image" Target="../media/image14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24" Type="http://schemas.openxmlformats.org/officeDocument/2006/relationships/image" Target="../media/image18.png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23" Type="http://schemas.openxmlformats.org/officeDocument/2006/relationships/image" Target="../media/image17.png"/><Relationship Id="rId10" Type="http://schemas.openxmlformats.org/officeDocument/2006/relationships/tags" Target="../tags/tag19.xml"/><Relationship Id="rId19" Type="http://schemas.openxmlformats.org/officeDocument/2006/relationships/slideLayout" Target="../slideLayouts/slideLayout64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Relationship Id="rId2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26" Type="http://schemas.openxmlformats.org/officeDocument/2006/relationships/image" Target="../media/image21.png"/><Relationship Id="rId3" Type="http://schemas.openxmlformats.org/officeDocument/2006/relationships/tags" Target="../tags/tag30.xml"/><Relationship Id="rId21" Type="http://schemas.openxmlformats.org/officeDocument/2006/relationships/tags" Target="../tags/tag48.xm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image" Target="../media/image20.png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tags" Target="../tags/tag47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image" Target="../media/image19.png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23" Type="http://schemas.openxmlformats.org/officeDocument/2006/relationships/image" Target="../media/image15.png"/><Relationship Id="rId10" Type="http://schemas.openxmlformats.org/officeDocument/2006/relationships/tags" Target="../tags/tag37.xml"/><Relationship Id="rId19" Type="http://schemas.openxmlformats.org/officeDocument/2006/relationships/tags" Target="../tags/tag46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slideLayout" Target="../slideLayouts/slideLayout64.xml"/><Relationship Id="rId27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2" Type="http://schemas.openxmlformats.org/officeDocument/2006/relationships/tags" Target="../tags/tag50.xml"/><Relationship Id="rId16" Type="http://schemas.openxmlformats.org/officeDocument/2006/relationships/image" Target="../media/image23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5" Type="http://schemas.openxmlformats.org/officeDocument/2006/relationships/tags" Target="../tags/tag53.xml"/><Relationship Id="rId15" Type="http://schemas.openxmlformats.org/officeDocument/2006/relationships/slideLayout" Target="../slideLayouts/slideLayout64.xml"/><Relationship Id="rId10" Type="http://schemas.openxmlformats.org/officeDocument/2006/relationships/tags" Target="../tags/tag58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Stav epidemie k </a:t>
            </a:r>
            <a:r>
              <a:rPr lang="cs-CZ" sz="4800" b="1" dirty="0" smtClean="0"/>
              <a:t>14. </a:t>
            </a:r>
            <a:r>
              <a:rPr lang="cs-CZ" sz="4800" b="1" dirty="0"/>
              <a:t>5. 2021</a:t>
            </a:r>
          </a:p>
          <a:p>
            <a:r>
              <a:rPr lang="cs-CZ" sz="4800" b="1" dirty="0"/>
              <a:t>– stručný přehled aktuálních dat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110846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Vybrané ukazatele – srovnání regionů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4" y="643128"/>
            <a:ext cx="11963400" cy="621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20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Vybrané ukazatele – srovnání regionů</a:t>
            </a:r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D547B5C3-9C9D-4646-9142-57CBE7A9C7A2}"/>
              </a:ext>
            </a:extLst>
          </p:cNvPr>
          <p:cNvSpPr/>
          <p:nvPr/>
        </p:nvSpPr>
        <p:spPr>
          <a:xfrm>
            <a:off x="230690" y="6398293"/>
            <a:ext cx="119613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oken, vzájemně posunutých o užívanou průměrnou délku sériového intervalu (5 dní). </a:t>
            </a: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39" y="742233"/>
            <a:ext cx="11341608" cy="575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55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Vývoj v regionech </a:t>
            </a:r>
          </a:p>
          <a:p>
            <a:r>
              <a:rPr lang="cs-CZ" sz="4800" b="1" i="1" dirty="0"/>
              <a:t>- Identifikace rizik - 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2951994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8694" y="5151966"/>
            <a:ext cx="4768041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 (zjednodušený výpočet) - 7 denní úseky: srovnání krajů k 1</a:t>
            </a:r>
            <a:r>
              <a:rPr lang="en-US" sz="2000" dirty="0">
                <a:latin typeface="+mn-lt"/>
              </a:rPr>
              <a:t>1</a:t>
            </a:r>
            <a:r>
              <a:rPr lang="pl-PL" sz="2000" dirty="0">
                <a:latin typeface="+mn-lt"/>
              </a:rPr>
              <a:t>.5.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3"/>
            </p:custDataLst>
            <p:extLst/>
          </p:nvPr>
        </p:nvGraphicFramePr>
        <p:xfrm>
          <a:off x="270230" y="1097989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387152" y="2620417"/>
            <a:ext cx="4652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Hodnota reprodukčního čísla je &lt; 1 ve všech regionech.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Epidemie klesá a v důsledku toho se zmenšují rozdíly mezi regiony. </a:t>
            </a:r>
          </a:p>
        </p:txBody>
      </p:sp>
    </p:spTree>
    <p:extLst>
      <p:ext uri="{BB962C8B-B14F-4D97-AF65-F5344CB8AC3E}">
        <p14:creationId xmlns:p14="http://schemas.microsoft.com/office/powerpoint/2010/main" val="1444148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72601" cy="576000"/>
          </a:xfrm>
        </p:spPr>
        <p:txBody>
          <a:bodyPr/>
          <a:lstStyle/>
          <a:p>
            <a:r>
              <a:rPr lang="cs-CZ" dirty="0"/>
              <a:t>Počty COVID-19 pozitivních na 100 000 v populaci v </a:t>
            </a:r>
            <a:r>
              <a:rPr lang="en-US" dirty="0" err="1"/>
              <a:t>kraj</a:t>
            </a:r>
            <a:r>
              <a:rPr lang="cs-CZ" dirty="0" err="1"/>
              <a:t>ích</a:t>
            </a:r>
            <a:r>
              <a:rPr lang="cs-CZ" dirty="0"/>
              <a:t> a ČR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6200000">
            <a:off x="-2575382" y="3335853"/>
            <a:ext cx="59142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82917E-EB1A-42EA-B728-8C7B5FA8D5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458450" y="3429000"/>
            <a:ext cx="1159667" cy="1695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193EB7-144D-460C-97CE-E2EC4848C1E4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5042019" y="765123"/>
            <a:ext cx="290557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EA0C1D-374C-4981-AC45-7B9D37C21E1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339785" y="680433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Kraj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AEF043-182B-419C-A6BD-2E1FF6F1B57B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5831083" y="777004"/>
            <a:ext cx="290557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888145-4D3A-4A2B-AD0B-B53F94952DC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128849" y="69231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ČR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D6E2622F-49FC-4FBC-81ED-6803DF0BC82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458445" y="3890933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Jiho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český kraj</a:t>
            </a:r>
          </a:p>
        </p:txBody>
      </p:sp>
      <p:graphicFrame>
        <p:nvGraphicFramePr>
          <p:cNvPr id="27" name="Graf 19">
            <a:extLst>
              <a:ext uri="{FF2B5EF4-FFF2-40B4-BE49-F238E27FC236}">
                <a16:creationId xmlns:a16="http://schemas.microsoft.com/office/drawing/2014/main" id="{BAC29A40-7B38-417E-BC5B-CDD8E4B148A2}"/>
              </a:ext>
            </a:extLst>
          </p:cNvPr>
          <p:cNvGraphicFramePr/>
          <p:nvPr>
            <p:custDataLst>
              <p:tags r:id="rId9"/>
            </p:custDataLst>
            <p:extLst/>
          </p:nvPr>
        </p:nvGraphicFramePr>
        <p:xfrm>
          <a:off x="984988" y="4034474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4" name="Graf 19">
            <a:extLst>
              <a:ext uri="{FF2B5EF4-FFF2-40B4-BE49-F238E27FC236}">
                <a16:creationId xmlns:a16="http://schemas.microsoft.com/office/drawing/2014/main" id="{6F19AD8C-15C8-410B-80BF-BE0DC5ED5D74}"/>
              </a:ext>
            </a:extLst>
          </p:cNvPr>
          <p:cNvGraphicFramePr/>
          <p:nvPr>
            <p:custDataLst>
              <p:tags r:id="rId10"/>
            </p:custDataLst>
            <p:extLst/>
          </p:nvPr>
        </p:nvGraphicFramePr>
        <p:xfrm>
          <a:off x="6526110" y="978165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29" name="TextBox 3">
            <a:extLst>
              <a:ext uri="{FF2B5EF4-FFF2-40B4-BE49-F238E27FC236}">
                <a16:creationId xmlns:a16="http://schemas.microsoft.com/office/drawing/2014/main" id="{3BA28A12-FA36-4409-97C2-B28610D3947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676236" y="57272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Ústecký kraj</a:t>
            </a:r>
          </a:p>
        </p:txBody>
      </p:sp>
      <p:graphicFrame>
        <p:nvGraphicFramePr>
          <p:cNvPr id="30" name="Graf 29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12"/>
            </p:custDataLst>
            <p:extLst/>
          </p:nvPr>
        </p:nvGraphicFramePr>
        <p:xfrm>
          <a:off x="943142" y="1076555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31" name="TextBox 3">
            <a:extLst>
              <a:ext uri="{FF2B5EF4-FFF2-40B4-BE49-F238E27FC236}">
                <a16:creationId xmlns:a16="http://schemas.microsoft.com/office/drawing/2014/main" id="{FCE0B97D-4439-4640-84AF-FE88D63550A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2093268" y="6711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Zlínský kraj</a:t>
            </a:r>
          </a:p>
        </p:txBody>
      </p: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965357" y="4605321"/>
            <a:ext cx="4652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 čase signifikantně klesá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 zátěž nejvíce zatížených regionů</a:t>
            </a: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66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939900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Relativní pozitivita testů s diagnostickou/epidemiologickou indikací za 7 dní: </a:t>
            </a:r>
            <a:br>
              <a:rPr lang="pl-PL" sz="2000" dirty="0">
                <a:latin typeface="+mn-lt"/>
              </a:rPr>
            </a:br>
            <a:r>
              <a:rPr lang="pl-PL" sz="2000" dirty="0">
                <a:latin typeface="+mn-lt"/>
              </a:rPr>
              <a:t>srovnání krajů k </a:t>
            </a:r>
            <a:r>
              <a:rPr lang="cs-CZ" sz="2000" dirty="0">
                <a:latin typeface="+mn-lt"/>
              </a:rPr>
              <a:t>11</a:t>
            </a:r>
            <a:r>
              <a:rPr lang="pl-PL" sz="2000" dirty="0">
                <a:latin typeface="+mn-lt"/>
              </a:rPr>
              <a:t>.5.</a:t>
            </a:r>
            <a:endParaRPr lang="cs-CZ" sz="2000" dirty="0"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1E585-3993-416C-AF95-42C197FE79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72D653-29BB-46C3-83F2-8221BA928DD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80593F-C2D7-48EC-9C6F-8A8D60EF292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D4B11B-8579-446E-91AF-8288C6B4363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92057" y="7650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AB7E79-4343-403B-91F5-3309618E2A1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0394B2-B166-4AEA-96C1-E480F847DCB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666868" y="75856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1.5.2021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DA604F-A1A3-44C2-A908-EC9EB9AC534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919" y="3795587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9"/>
            </p:custDataLst>
            <p:extLst/>
          </p:nvPr>
        </p:nvGraphicFramePr>
        <p:xfrm>
          <a:off x="4961634" y="1118792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8B0B522C-5BE7-400C-9C38-FFD78A223EB9}"/>
              </a:ext>
            </a:extLst>
          </p:cNvPr>
          <p:cNvGraphicFramePr/>
          <p:nvPr>
            <p:custDataLst>
              <p:tags r:id="rId10"/>
            </p:custDataLst>
            <p:extLst/>
          </p:nvPr>
        </p:nvGraphicFramePr>
        <p:xfrm>
          <a:off x="224224" y="1118792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8590239" y="2419195"/>
            <a:ext cx="32287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diagnosticky a klinicky indikovaných testů a testů z epidemiologické indikace  klesá v čase téměř ve všech regionech.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Mírně </a:t>
            </a:r>
            <a:r>
              <a:rPr kumimoji="0" lang="cs-CZ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zvýšené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hodnoty vykazují kraje Jihočeský a Olomoucký.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15EF2B-F778-4450-A585-ACEE5CBED5F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547237" y="822456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5C37DD-7BBE-486D-A7EB-1ED4A8FCA4D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697844" y="758567"/>
            <a:ext cx="969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11.5.2021</a:t>
            </a:r>
          </a:p>
        </p:txBody>
      </p:sp>
    </p:spTree>
    <p:extLst>
      <p:ext uri="{BB962C8B-B14F-4D97-AF65-F5344CB8AC3E}">
        <p14:creationId xmlns:p14="http://schemas.microsoft.com/office/powerpoint/2010/main" val="1692048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939900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symptomatické případy za 7 dní na 100 000 obyvatel:</a:t>
            </a:r>
            <a:br>
              <a:rPr lang="pl-PL" sz="2000" dirty="0">
                <a:latin typeface="+mn-lt"/>
              </a:rPr>
            </a:br>
            <a:r>
              <a:rPr lang="pl-PL" sz="2000" dirty="0">
                <a:latin typeface="+mn-lt"/>
              </a:rPr>
              <a:t>srovnání krajů k </a:t>
            </a:r>
            <a:r>
              <a:rPr lang="cs-CZ" sz="2000" dirty="0">
                <a:latin typeface="+mn-lt"/>
              </a:rPr>
              <a:t>11</a:t>
            </a:r>
            <a:r>
              <a:rPr lang="pl-PL" sz="2000" dirty="0">
                <a:latin typeface="+mn-lt"/>
              </a:rPr>
              <a:t>.5.</a:t>
            </a:r>
            <a:endParaRPr lang="cs-CZ" sz="2000" dirty="0">
              <a:latin typeface="+mn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DA604F-A1A3-44C2-A908-EC9EB9AC534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919" y="3807895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3"/>
            </p:custDataLst>
            <p:extLst/>
          </p:nvPr>
        </p:nvGraphicFramePr>
        <p:xfrm>
          <a:off x="4961634" y="1118792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8B0B522C-5BE7-400C-9C38-FFD78A223EB9}"/>
              </a:ext>
            </a:extLst>
          </p:cNvPr>
          <p:cNvGraphicFramePr/>
          <p:nvPr>
            <p:custDataLst>
              <p:tags r:id="rId4"/>
            </p:custDataLst>
            <p:extLst/>
          </p:nvPr>
        </p:nvGraphicFramePr>
        <p:xfrm>
          <a:off x="224224" y="1118792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8590239" y="2419195"/>
            <a:ext cx="32287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diagnosticky a klinicky indikovaných testů a testů z epidemiologické indikace  klesá v čase téměř ve všech regionech.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56249E-5037-45D2-9320-F2B234C68B7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0FC384-5607-4A1F-BA54-6B45384DAEB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1F8E12-BAE5-43AD-A9C5-C5A3097999B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55B304-F3A2-4DA0-8EF0-D07615C7272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492057" y="7650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CC77F5-6722-4CAB-B904-6FF8CB24AD8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9C089A-D317-4EED-A213-5E420829588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666868" y="75856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1.5.2021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7DD7B6-57B1-4432-9D3F-03561D39554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547237" y="822456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CDF3F1-EA21-43EB-8225-E2F569B010F4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697844" y="758567"/>
            <a:ext cx="969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11.5.2021</a:t>
            </a:r>
          </a:p>
        </p:txBody>
      </p:sp>
    </p:spTree>
    <p:extLst>
      <p:ext uri="{BB962C8B-B14F-4D97-AF65-F5344CB8AC3E}">
        <p14:creationId xmlns:p14="http://schemas.microsoft.com/office/powerpoint/2010/main" val="3310297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Nové případy za 7 dní na 100 000 obyvatel: 20 okresů s nejvyššími hodnotami k 11.</a:t>
            </a:r>
            <a:r>
              <a:rPr lang="en-US" sz="2000" dirty="0"/>
              <a:t>5</a:t>
            </a:r>
            <a:r>
              <a:rPr lang="pl-PL" sz="2000" dirty="0"/>
              <a:t>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/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8849" y="945486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graphicFrame>
        <p:nvGraphicFramePr>
          <p:cNvPr id="14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4"/>
            </p:custDataLst>
            <p:extLst/>
          </p:nvPr>
        </p:nvGraphicFramePr>
        <p:xfrm>
          <a:off x="4980618" y="1170783"/>
          <a:ext cx="3740410" cy="5739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547237" y="3095698"/>
            <a:ext cx="3081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 čase signifikantně klesá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 zátěž nejvíce zatížených okresů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FC69A6-9097-49C3-BB7F-F9F916E2828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9E9AA3-47FF-458E-A63D-8D2A7DEDA62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50DBCE-6AFF-45A7-8165-26654C60D67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AD6C25-7F63-4A0E-85CB-EC23EFB239D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492057" y="7650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C09DF9-9D39-4599-AB0C-3A2C0C1FE94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139A79-2AB5-453D-BE59-55275F6D2C8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666868" y="75856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1.5.2021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986360-084A-4AA0-BCCC-BFF61A3EF37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547237" y="822456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AB62AE-D6FF-4EB4-8FD4-F40D9265A18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697844" y="758567"/>
            <a:ext cx="969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11.5.2021</a:t>
            </a:r>
          </a:p>
        </p:txBody>
      </p:sp>
    </p:spTree>
    <p:extLst>
      <p:ext uri="{BB962C8B-B14F-4D97-AF65-F5344CB8AC3E}">
        <p14:creationId xmlns:p14="http://schemas.microsoft.com/office/powerpoint/2010/main" val="3134580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Přehled okresů s poteniálně rizikovými epidemickými hodnotami</a:t>
            </a:r>
            <a:endParaRPr lang="cs-CZ" sz="20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9CE990-B476-48D3-9B51-BD51368C6C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61925" y="572648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424877-C36B-476A-80A2-75A84432AC9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61925" y="609863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C83000-BE90-410D-BCEB-3BEC6AE0555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1925" y="649877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73E81-14CA-4808-AA44-F71F2F14BCB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27650" y="5631815"/>
            <a:ext cx="924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Okresy s vysokými 7denními novými počty pozitivních a 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&lt;0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95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7CE4-9D86-46E6-B551-9FD22B69FA0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7650" y="603079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R≥0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95, ale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nespad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 okresů s nejvyššími 7denními novými počty pozitivních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20F612-C5CB-4791-BE1D-DD2B112E2AD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27650" y="640012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R≥0.95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spad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 okresů s nejvyššími 7denními novými počty pozitivních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43C3E8-C5A1-4534-9DCC-3A966C17E21F}"/>
              </a:ext>
            </a:extLst>
          </p:cNvPr>
          <p:cNvGraphicFramePr>
            <a:graphicFrameLocks noGrp="1"/>
          </p:cNvGraphicFramePr>
          <p:nvPr>
            <p:custDataLst>
              <p:tags r:id="rId8"/>
            </p:custDataLst>
            <p:extLst/>
          </p:nvPr>
        </p:nvGraphicFramePr>
        <p:xfrm>
          <a:off x="9503251" y="852204"/>
          <a:ext cx="2358311" cy="5795010"/>
        </p:xfrm>
        <a:graphic>
          <a:graphicData uri="http://schemas.openxmlformats.org/drawingml/2006/table">
            <a:tbl>
              <a:tblPr/>
              <a:tblGrid>
                <a:gridCol w="2358311">
                  <a:extLst>
                    <a:ext uri="{9D8B030D-6E8A-4147-A177-3AD203B41FA5}">
                      <a16:colId xmlns:a16="http://schemas.microsoft.com/office/drawing/2014/main" val="2025806962"/>
                    </a:ext>
                  </a:extLst>
                </a:gridCol>
              </a:tblGrid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Šumperk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602827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Frýdek-Místek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37619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Český Krumlov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81902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Pelhřimov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627683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Kutná Hora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800842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Brno-venkov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67573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Ostrava-</a:t>
                      </a:r>
                      <a:r>
                        <a:rPr lang="cs-CZ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mìsto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209254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Vsetín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444811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Znojmo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765409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Jihlava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919642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Žďár nad Sázavou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409603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České </a:t>
                      </a:r>
                      <a:r>
                        <a:rPr lang="cs-CZ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Budìjovice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52731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Zlín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6122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657457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Cheb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16323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Plzeň-jih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23995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Rakovník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436331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Jablonec nad Nisou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54580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Rychnov nad </a:t>
                      </a:r>
                      <a:r>
                        <a:rPr lang="cs-CZ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Knìžnou</a:t>
                      </a:r>
                      <a:endParaRPr lang="cs-CZ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27035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Jeseník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64073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Prachatice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469898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Hodonín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57957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Třebíč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487794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Tábor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26277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Opava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988980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Havlíčkův Brod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674285"/>
                  </a:ext>
                </a:extLst>
              </a:tr>
            </a:tbl>
          </a:graphicData>
        </a:graphic>
      </p:graphicFrame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62C75E46-3789-437F-B2BA-86A8EA10BDE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" r="9908"/>
          <a:stretch/>
        </p:blipFill>
        <p:spPr>
          <a:xfrm>
            <a:off x="427650" y="745501"/>
            <a:ext cx="7699762" cy="482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19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275" y="3693109"/>
            <a:ext cx="11737724" cy="2238375"/>
          </a:xfrm>
        </p:spPr>
        <p:txBody>
          <a:bodyPr>
            <a:normAutofit/>
          </a:bodyPr>
          <a:lstStyle/>
          <a:p>
            <a:r>
              <a:rPr lang="cs-CZ" sz="5000" b="1" dirty="0"/>
              <a:t>Zátěž nemocnic klesá v důsledku klesajícího počtu nákaz zranitelných pacientů </a:t>
            </a:r>
          </a:p>
        </p:txBody>
      </p:sp>
    </p:spTree>
    <p:extLst>
      <p:ext uri="{BB962C8B-B14F-4D97-AF65-F5344CB8AC3E}">
        <p14:creationId xmlns:p14="http://schemas.microsoft.com/office/powerpoint/2010/main" val="3410247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154132" y="1910823"/>
            <a:ext cx="118205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Průměrný počet nově prokázaných případů onemocnění klesl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 </a:t>
            </a:r>
            <a:r>
              <a:rPr lang="cs-CZ" sz="3200" b="1" u="sng" dirty="0" smtClean="0">
                <a:solidFill>
                  <a:srgbClr val="0000FF"/>
                </a:solidFill>
                <a:latin typeface="Calibri" panose="020F0502020204030204"/>
              </a:rPr>
              <a:t>1 4</a:t>
            </a:r>
            <a:r>
              <a:rPr kumimoji="0" lang="cs-CZ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 </a:t>
            </a:r>
            <a:r>
              <a:rPr kumimoji="0" lang="cs-CZ" sz="3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denně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Stále klesá relativní pozitivita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indikovaných testů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Významný je i pokles nově nakažených potenciálně zranitelných skupin obyvatel. Reprodukční číslo osciluje mezi 0,70 – 0,90.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Pokles je nadále patrný u všech věkových kategorií dětí i dospělých. 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339526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Epidemie na populační úrovni prokazatelně stále zpomaluje, rovněž klesá zátěž nemocnic</a:t>
            </a:r>
          </a:p>
        </p:txBody>
      </p:sp>
      <p:sp>
        <p:nvSpPr>
          <p:cNvPr id="10" name="Šipka dolů 9"/>
          <p:cNvSpPr/>
          <p:nvPr/>
        </p:nvSpPr>
        <p:spPr>
          <a:xfrm>
            <a:off x="5339525" y="4160036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339525" y="5621448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27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ovéPole 13">
            <a:extLst>
              <a:ext uri="{FF2B5EF4-FFF2-40B4-BE49-F238E27FC236}">
                <a16:creationId xmlns:a16="http://schemas.microsoft.com/office/drawing/2014/main" id="{7C764D1A-68C2-47CF-9E50-A28EB0F2ED2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2105" y="33126"/>
            <a:ext cx="1134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3000" b="1" dirty="0">
                <a:solidFill>
                  <a:prstClr val="black"/>
                </a:solidFill>
              </a:rPr>
              <a:t>Denní počty nových pacientů z potenciálně zranitelných skupin setrvale klesají. Jde o pozitivní efekt postupující vakcinace. </a:t>
            </a:r>
            <a:endParaRPr lang="cs-CZ" sz="3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833A5CE7-EFE4-4FF9-8B90-B0FD849FE3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8995"/>
              </p:ext>
            </p:extLst>
          </p:nvPr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TextovéPole 8">
            <a:extLst>
              <a:ext uri="{FF2B5EF4-FFF2-40B4-BE49-F238E27FC236}">
                <a16:creationId xmlns:a16="http://schemas.microsoft.com/office/drawing/2014/main" id="{CB45B59F-8A81-4DD2-B8A6-842CB8B659F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39181" y="2011966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Populace seniorů 65+ let</a:t>
            </a:r>
          </a:p>
        </p:txBody>
      </p:sp>
      <p:graphicFrame>
        <p:nvGraphicFramePr>
          <p:cNvPr id="10" name="Tabulka 3">
            <a:extLst>
              <a:ext uri="{FF2B5EF4-FFF2-40B4-BE49-F238E27FC236}">
                <a16:creationId xmlns:a16="http://schemas.microsoft.com/office/drawing/2014/main" id="{F6F647F4-5795-4ADC-B84D-0FE52CFA1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868412"/>
              </p:ext>
            </p:extLst>
          </p:nvPr>
        </p:nvGraphicFramePr>
        <p:xfrm>
          <a:off x="4539343" y="1318755"/>
          <a:ext cx="6646969" cy="2217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83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306986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000" b="1" u="sng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65+</a:t>
                      </a:r>
                      <a:endParaRPr lang="cs-CZ" sz="3000" b="1" u="sng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uplynulé 3 dny: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472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7 dní: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1 013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14 dní: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2 658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  <p:sp>
        <p:nvSpPr>
          <p:cNvPr id="13" name="Šipka doprava 1">
            <a:extLst>
              <a:ext uri="{FF2B5EF4-FFF2-40B4-BE49-F238E27FC236}">
                <a16:creationId xmlns:a16="http://schemas.microsoft.com/office/drawing/2014/main" id="{B1D27FC9-EC46-49D1-BC34-CC1C1B54C31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913164">
            <a:off x="11101982" y="5337773"/>
            <a:ext cx="664908" cy="161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03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ovéPole 13">
            <a:extLst>
              <a:ext uri="{FF2B5EF4-FFF2-40B4-BE49-F238E27FC236}">
                <a16:creationId xmlns:a16="http://schemas.microsoft.com/office/drawing/2014/main" id="{7C764D1A-68C2-47CF-9E50-A28EB0F2ED2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2105" y="33126"/>
            <a:ext cx="1134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3000" b="1" dirty="0">
                <a:solidFill>
                  <a:prstClr val="black"/>
                </a:solidFill>
              </a:rPr>
              <a:t>Denní počty nových pacientů z potenciálně zranitelných skupin setrvale klesají. Jde o pozitivní efekt postupující vakcinace. </a:t>
            </a:r>
            <a:endParaRPr lang="cs-CZ" sz="3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8" name="Chart 4">
            <a:extLst>
              <a:ext uri="{FF2B5EF4-FFF2-40B4-BE49-F238E27FC236}">
                <a16:creationId xmlns:a16="http://schemas.microsoft.com/office/drawing/2014/main" id="{9AF1149A-F1B9-4CB9-B9E4-22E79827F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0123914"/>
              </p:ext>
            </p:extLst>
          </p:nvPr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TextovéPole 10">
            <a:extLst>
              <a:ext uri="{FF2B5EF4-FFF2-40B4-BE49-F238E27FC236}">
                <a16:creationId xmlns:a16="http://schemas.microsoft.com/office/drawing/2014/main" id="{757E2A2A-AB0C-4E9F-9905-4436AE58ACB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74618" y="2011966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Populace seniorů 75+ let</a:t>
            </a:r>
          </a:p>
        </p:txBody>
      </p:sp>
      <p:graphicFrame>
        <p:nvGraphicFramePr>
          <p:cNvPr id="12" name="Tabulka 3">
            <a:extLst>
              <a:ext uri="{FF2B5EF4-FFF2-40B4-BE49-F238E27FC236}">
                <a16:creationId xmlns:a16="http://schemas.microsoft.com/office/drawing/2014/main" id="{5AF02820-065B-49D6-9DC3-A8B8D84F6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045755"/>
              </p:ext>
            </p:extLst>
          </p:nvPr>
        </p:nvGraphicFramePr>
        <p:xfrm>
          <a:off x="4604657" y="1318755"/>
          <a:ext cx="6581655" cy="2217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338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284317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000" b="1" u="sng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75+</a:t>
                      </a:r>
                      <a:endParaRPr lang="cs-CZ" sz="3000" b="1" u="sng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uplynulé 3 dny: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7 dní: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14 dní: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894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  <p:sp>
        <p:nvSpPr>
          <p:cNvPr id="15" name="Šipka doprava 1">
            <a:extLst>
              <a:ext uri="{FF2B5EF4-FFF2-40B4-BE49-F238E27FC236}">
                <a16:creationId xmlns:a16="http://schemas.microsoft.com/office/drawing/2014/main" id="{DB69093E-D357-4867-8160-EB2CA3C5A16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933401">
            <a:off x="11096446" y="5397038"/>
            <a:ext cx="664908" cy="20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911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33">
            <a:extLst>
              <a:ext uri="{FF2B5EF4-FFF2-40B4-BE49-F238E27FC236}">
                <a16:creationId xmlns:a16="http://schemas.microsoft.com/office/drawing/2014/main" id="{EB2248F0-2E51-4EE8-AFA7-DD28C3029F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3088673"/>
          <a:ext cx="9064944" cy="3505200"/>
        </p:xfrm>
        <a:graphic>
          <a:graphicData uri="http://schemas.openxmlformats.org/drawingml/2006/table">
            <a:tbl>
              <a:tblPr/>
              <a:tblGrid>
                <a:gridCol w="7173873">
                  <a:extLst>
                    <a:ext uri="{9D8B030D-6E8A-4147-A177-3AD203B41FA5}">
                      <a16:colId xmlns:a16="http://schemas.microsoft.com/office/drawing/2014/main" val="1918387992"/>
                    </a:ext>
                  </a:extLst>
                </a:gridCol>
                <a:gridCol w="1891071">
                  <a:extLst>
                    <a:ext uri="{9D8B030D-6E8A-4147-A177-3AD203B41FA5}">
                      <a16:colId xmlns:a16="http://schemas.microsoft.com/office/drawing/2014/main" val="1639439843"/>
                    </a:ext>
                  </a:extLst>
                </a:gridCol>
              </a:tblGrid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 v nemocnici: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1 578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789772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JIP: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370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122535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UPV: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193534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ECMO: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537972"/>
                  </a:ext>
                </a:extLst>
              </a:tr>
            </a:tbl>
          </a:graphicData>
        </a:graphic>
      </p:graphicFrame>
      <p:sp>
        <p:nvSpPr>
          <p:cNvPr id="35" name="Šipka dolů 1">
            <a:extLst>
              <a:ext uri="{FF2B5EF4-FFF2-40B4-BE49-F238E27FC236}">
                <a16:creationId xmlns:a16="http://schemas.microsoft.com/office/drawing/2014/main" id="{273E8147-1472-4BD2-B50D-7B3FC07C0A0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144651" y="1892081"/>
            <a:ext cx="1588655" cy="785091"/>
          </a:xfrm>
          <a:prstGeom prst="downArrow">
            <a:avLst/>
          </a:prstGeom>
          <a:solidFill>
            <a:srgbClr val="305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AFABE329-CC08-4062-8E80-53173DE0C38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7008" y="334108"/>
            <a:ext cx="11131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Aktuální 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počty </a:t>
            </a:r>
            <a:r>
              <a:rPr kumimoji="0" lang="en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hospitalizovaných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pacientů klesají</a:t>
            </a:r>
            <a:b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roste i dostupná kapacita lůžek, včetně JIP</a:t>
            </a:r>
            <a:endParaRPr kumimoji="0" lang="cs-CZ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Šipka doprava 5">
            <a:extLst>
              <a:ext uri="{FF2B5EF4-FFF2-40B4-BE49-F238E27FC236}">
                <a16:creationId xmlns:a16="http://schemas.microsoft.com/office/drawing/2014/main" id="{8B605E19-8E0D-463F-BF24-B2B0E9C63CD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5400000">
            <a:off x="10031632" y="3369110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Šipka doprava 6">
            <a:extLst>
              <a:ext uri="{FF2B5EF4-FFF2-40B4-BE49-F238E27FC236}">
                <a16:creationId xmlns:a16="http://schemas.microsoft.com/office/drawing/2014/main" id="{D25A05A7-A807-4583-A277-C5FD37355EA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10031632" y="4224634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Šipka doprava 7">
            <a:extLst>
              <a:ext uri="{FF2B5EF4-FFF2-40B4-BE49-F238E27FC236}">
                <a16:creationId xmlns:a16="http://schemas.microsoft.com/office/drawing/2014/main" id="{6DB20091-CCBD-46D7-9A06-C1C750C62DA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5400000">
            <a:off x="10031632" y="5084257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Šipka doprava 7">
            <a:extLst>
              <a:ext uri="{FF2B5EF4-FFF2-40B4-BE49-F238E27FC236}">
                <a16:creationId xmlns:a16="http://schemas.microsoft.com/office/drawing/2014/main" id="{A73723C6-25FD-4433-AFB1-043FE8AB577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5400000">
            <a:off x="10019398" y="5943880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abulka 4">
            <a:extLst>
              <a:ext uri="{FF2B5EF4-FFF2-40B4-BE49-F238E27FC236}">
                <a16:creationId xmlns:a16="http://schemas.microsoft.com/office/drawing/2014/main" id="{5A6F54D4-9C4F-4B97-B9EE-4F026900CC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37231" y="2713132"/>
          <a:ext cx="307730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846">
                  <a:extLst>
                    <a:ext uri="{9D8B030D-6E8A-4147-A177-3AD203B41FA5}">
                      <a16:colId xmlns:a16="http://schemas.microsoft.com/office/drawing/2014/main" val="3701563452"/>
                    </a:ext>
                  </a:extLst>
                </a:gridCol>
                <a:gridCol w="1758462">
                  <a:extLst>
                    <a:ext uri="{9D8B030D-6E8A-4147-A177-3AD203B41FA5}">
                      <a16:colId xmlns:a16="http://schemas.microsoft.com/office/drawing/2014/main" val="2121585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400"/>
                        <a:t>Stav k</a:t>
                      </a:r>
                      <a:endParaRPr lang="cs-CZ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4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13.05.2021</a:t>
                      </a:r>
                      <a:endParaRPr lang="cs-CZ" sz="2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2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00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4">
            <a:extLst>
              <a:ext uri="{FF2B5EF4-FFF2-40B4-BE49-F238E27FC236}">
                <a16:creationId xmlns:a16="http://schemas.microsoft.com/office/drawing/2014/main" id="{5A11BCFC-49AD-487D-BBB2-8BDDECE7C06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1140141" y="4287824"/>
            <a:ext cx="277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</a:p>
        </p:txBody>
      </p:sp>
      <p:sp>
        <p:nvSpPr>
          <p:cNvPr id="23" name="TextovéPole 22"/>
          <p:cNvSpPr txBox="1"/>
          <p:nvPr/>
        </p:nvSpPr>
        <p:spPr>
          <a:xfrm>
            <a:off x="381739" y="94911"/>
            <a:ext cx="11375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ČR </a:t>
            </a:r>
            <a:r>
              <a:rPr kumimoji="0" lang="cs-CZ" sz="30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klesají</a:t>
            </a:r>
          </a:p>
        </p:txBody>
      </p:sp>
      <p:sp>
        <p:nvSpPr>
          <p:cNvPr id="29" name="Zahnutá šipka nahoru 25">
            <a:extLst>
              <a:ext uri="{FF2B5EF4-FFF2-40B4-BE49-F238E27FC236}">
                <a16:creationId xmlns:a16="http://schemas.microsoft.com/office/drawing/2014/main" id="{77962815-283B-44A7-A845-1BB5AFDAE33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Zahnutá šipka nahoru 25">
            <a:extLst>
              <a:ext uri="{FF2B5EF4-FFF2-40B4-BE49-F238E27FC236}">
                <a16:creationId xmlns:a16="http://schemas.microsoft.com/office/drawing/2014/main" id="{900DBD3A-25FF-44DB-9A70-41A63B98A098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8BC9AE2D-ED68-40C1-9F08-DFCD52A3016B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0" name="Chart 11">
            <a:extLst>
              <a:ext uri="{FF2B5EF4-FFF2-40B4-BE49-F238E27FC236}">
                <a16:creationId xmlns:a16="http://schemas.microsoft.com/office/drawing/2014/main" id="{08D19FD2-8694-431A-B064-708B54BC4306}"/>
              </a:ext>
            </a:extLst>
          </p:cNvPr>
          <p:cNvGraphicFramePr/>
          <p:nvPr>
            <p:extLst/>
          </p:nvPr>
        </p:nvGraphicFramePr>
        <p:xfrm>
          <a:off x="386622" y="1881553"/>
          <a:ext cx="11805378" cy="4759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2" name="Skupina 21">
            <a:extLst>
              <a:ext uri="{FF2B5EF4-FFF2-40B4-BE49-F238E27FC236}">
                <a16:creationId xmlns:a16="http://schemas.microsoft.com/office/drawing/2014/main" id="{6893A30C-13C1-48B0-8E66-4452BB2AA16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0043036" y="3900378"/>
            <a:ext cx="1900937" cy="1908215"/>
            <a:chOff x="10258697" y="3526984"/>
            <a:chExt cx="1900937" cy="2050641"/>
          </a:xfrm>
        </p:grpSpPr>
        <p:cxnSp>
          <p:nvCxnSpPr>
            <p:cNvPr id="27" name="Přímá spojnice 26">
              <a:extLst>
                <a:ext uri="{FF2B5EF4-FFF2-40B4-BE49-F238E27FC236}">
                  <a16:creationId xmlns:a16="http://schemas.microsoft.com/office/drawing/2014/main" id="{BFB909AD-5289-44A3-B1F2-3B9234B8EE2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Přímá spojnice 38">
              <a:extLst>
                <a:ext uri="{FF2B5EF4-FFF2-40B4-BE49-F238E27FC236}">
                  <a16:creationId xmlns:a16="http://schemas.microsoft.com/office/drawing/2014/main" id="{BEA18967-C642-4BF3-B34F-32EEB41C01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bdélník 39">
              <a:extLst>
                <a:ext uri="{FF2B5EF4-FFF2-40B4-BE49-F238E27FC236}">
                  <a16:creationId xmlns:a16="http://schemas.microsoft.com/office/drawing/2014/main" id="{21846B38-EB34-4DB8-A436-D436168812D1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ovéPole 28">
              <a:extLst>
                <a:ext uri="{FF2B5EF4-FFF2-40B4-BE49-F238E27FC236}">
                  <a16:creationId xmlns:a16="http://schemas.microsoft.com/office/drawing/2014/main" id="{73BB0644-34DD-4DA4-BD0A-DF4A8CE2ED35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205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Reálné hodnoty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</a:t>
              </a: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 0,95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0,85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0,75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Maximální počet pacientů s COVID-19 na lůžkách za období říjen/listopad 2020</a:t>
              </a:r>
              <a:endPara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" name="Přímá spojnice 41">
              <a:extLst>
                <a:ext uri="{FF2B5EF4-FFF2-40B4-BE49-F238E27FC236}">
                  <a16:creationId xmlns:a16="http://schemas.microsoft.com/office/drawing/2014/main" id="{B9E18A0F-634C-4FB8-9C2E-7529D9949A65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758537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Přímá spojnice 42">
              <a:extLst>
                <a:ext uri="{FF2B5EF4-FFF2-40B4-BE49-F238E27FC236}">
                  <a16:creationId xmlns:a16="http://schemas.microsoft.com/office/drawing/2014/main" id="{A2B38171-9386-487D-86F3-56F99584FA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543548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" name="Table 1">
            <a:extLst>
              <a:ext uri="{FF2B5EF4-FFF2-40B4-BE49-F238E27FC236}">
                <a16:creationId xmlns:a16="http://schemas.microsoft.com/office/drawing/2014/main" id="{B30DD779-52DD-4C8E-BA26-9141E222C3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4.–14. 4.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4.–21.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4.–28.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4.–5.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5.–12.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5 475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4 217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3 300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2 593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-23,0 %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-21,7 %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-21,4 %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-24,7 %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44" name="TextBox 9">
            <a:extLst>
              <a:ext uri="{FF2B5EF4-FFF2-40B4-BE49-F238E27FC236}">
                <a16:creationId xmlns:a16="http://schemas.microsoft.com/office/drawing/2014/main" id="{A7EDDDB3-60FE-4BF3-AD6E-EC4DF377ACB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084777" y="3305908"/>
            <a:ext cx="1859196" cy="47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Pacienti hospitalizovaní v nemocnicích regionu</a:t>
            </a:r>
          </a:p>
        </p:txBody>
      </p:sp>
    </p:spTree>
    <p:extLst>
      <p:ext uri="{BB962C8B-B14F-4D97-AF65-F5344CB8AC3E}">
        <p14:creationId xmlns:p14="http://schemas.microsoft.com/office/powerpoint/2010/main" val="1985546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4">
            <a:extLst>
              <a:ext uri="{FF2B5EF4-FFF2-40B4-BE49-F238E27FC236}">
                <a16:creationId xmlns:a16="http://schemas.microsoft.com/office/drawing/2014/main" id="{4231A2FA-B47D-4C3D-8DDD-0F1ACD6C839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983075" y="3867155"/>
            <a:ext cx="2776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  <a:b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vyžadujících intenzivní péči</a:t>
            </a:r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507D902C-D9A4-417A-909B-281157810E3B}"/>
              </a:ext>
            </a:extLst>
          </p:cNvPr>
          <p:cNvSpPr txBox="1"/>
          <p:nvPr/>
        </p:nvSpPr>
        <p:spPr>
          <a:xfrm>
            <a:off x="184727" y="12542"/>
            <a:ext cx="1179768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na JIP v ČR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klesají</a:t>
            </a:r>
            <a:endParaRPr kumimoji="0" lang="cs-CZ" sz="28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0" name="Chart 11">
            <a:extLst>
              <a:ext uri="{FF2B5EF4-FFF2-40B4-BE49-F238E27FC236}">
                <a16:creationId xmlns:a16="http://schemas.microsoft.com/office/drawing/2014/main" id="{5D1CA4ED-3B54-4AF5-A724-D10A278B2BB4}"/>
              </a:ext>
            </a:extLst>
          </p:cNvPr>
          <p:cNvGraphicFramePr/>
          <p:nvPr>
            <p:extLst/>
          </p:nvPr>
        </p:nvGraphicFramePr>
        <p:xfrm>
          <a:off x="557348" y="2233245"/>
          <a:ext cx="11634651" cy="4398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1" name="Skupina 20">
            <a:extLst>
              <a:ext uri="{FF2B5EF4-FFF2-40B4-BE49-F238E27FC236}">
                <a16:creationId xmlns:a16="http://schemas.microsoft.com/office/drawing/2014/main" id="{B9467872-2E2D-483D-9051-248F9B679CD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0043036" y="3767843"/>
            <a:ext cx="1900937" cy="1908215"/>
            <a:chOff x="10258697" y="3526984"/>
            <a:chExt cx="1900937" cy="1908215"/>
          </a:xfrm>
        </p:grpSpPr>
        <p:cxnSp>
          <p:nvCxnSpPr>
            <p:cNvPr id="23" name="Přímá spojnice 22">
              <a:extLst>
                <a:ext uri="{FF2B5EF4-FFF2-40B4-BE49-F238E27FC236}">
                  <a16:creationId xmlns:a16="http://schemas.microsoft.com/office/drawing/2014/main" id="{BA5D4EF8-791B-4AC7-95EC-26F641E5D80D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římá spojnice 23">
              <a:extLst>
                <a:ext uri="{FF2B5EF4-FFF2-40B4-BE49-F238E27FC236}">
                  <a16:creationId xmlns:a16="http://schemas.microsoft.com/office/drawing/2014/main" id="{AAF39631-D007-4DCC-BE9F-1756C7735E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bdélník 30">
              <a:extLst>
                <a:ext uri="{FF2B5EF4-FFF2-40B4-BE49-F238E27FC236}">
                  <a16:creationId xmlns:a16="http://schemas.microsoft.com/office/drawing/2014/main" id="{A948540E-6D40-49FE-B36C-8A36C14B1097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ovéPole 28">
              <a:extLst>
                <a:ext uri="{FF2B5EF4-FFF2-40B4-BE49-F238E27FC236}">
                  <a16:creationId xmlns:a16="http://schemas.microsoft.com/office/drawing/2014/main" id="{69C4313E-E871-45D7-A260-E9B39E1AF388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Reálné hodnoty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</a:t>
              </a: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 0,95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0,85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0,75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Maximální počet pacientů s COVID-19 na lůžkách za období říjen/listopad 2020</a:t>
              </a:r>
              <a:endPara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Přímá spojnice 32">
              <a:extLst>
                <a:ext uri="{FF2B5EF4-FFF2-40B4-BE49-F238E27FC236}">
                  <a16:creationId xmlns:a16="http://schemas.microsoft.com/office/drawing/2014/main" id="{237A5BB3-D390-4057-9107-0BFDE16D70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758537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Přímá spojnice 34">
              <a:extLst>
                <a:ext uri="{FF2B5EF4-FFF2-40B4-BE49-F238E27FC236}">
                  <a16:creationId xmlns:a16="http://schemas.microsoft.com/office/drawing/2014/main" id="{EB715DD8-1FB5-4345-AED7-D5983CB935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543548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Table 42">
            <a:extLst>
              <a:ext uri="{FF2B5EF4-FFF2-40B4-BE49-F238E27FC236}">
                <a16:creationId xmlns:a16="http://schemas.microsoft.com/office/drawing/2014/main" id="{83A7E9A3-FD03-4D2A-811F-F3FB3D08E7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4.–14. 4.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4.–21.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4.–28.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4.–5.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5.–12.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1 206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980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755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568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-18,7 %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-23,0 %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-24,8 %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-25,7 %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44" name="Zahnutá šipka nahoru 25">
            <a:extLst>
              <a:ext uri="{FF2B5EF4-FFF2-40B4-BE49-F238E27FC236}">
                <a16:creationId xmlns:a16="http://schemas.microsoft.com/office/drawing/2014/main" id="{DD00329A-1C9A-46DB-B313-08A07865150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Zahnutá šipka nahoru 25">
            <a:extLst>
              <a:ext uri="{FF2B5EF4-FFF2-40B4-BE49-F238E27FC236}">
                <a16:creationId xmlns:a16="http://schemas.microsoft.com/office/drawing/2014/main" id="{D048DF33-1F93-4BCD-9CA7-BEB90F6D9964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Zahnutá šipka nahoru 25">
            <a:extLst>
              <a:ext uri="{FF2B5EF4-FFF2-40B4-BE49-F238E27FC236}">
                <a16:creationId xmlns:a16="http://schemas.microsoft.com/office/drawing/2014/main" id="{061772AD-B26D-41E1-8302-56FC079A1B0F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81B9859D-FCC7-4B87-A5A4-E0A0318FD9E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084777" y="3305908"/>
            <a:ext cx="1859196" cy="47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Pacienti hospitalizovaní v nemocnicích regionu</a:t>
            </a:r>
          </a:p>
        </p:txBody>
      </p:sp>
    </p:spTree>
    <p:extLst>
      <p:ext uri="{BB962C8B-B14F-4D97-AF65-F5344CB8AC3E}">
        <p14:creationId xmlns:p14="http://schemas.microsoft.com/office/powerpoint/2010/main" val="1406648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Prováděné testy a jejich </a:t>
            </a:r>
            <a:r>
              <a:rPr lang="cs-CZ" sz="4800" b="1" dirty="0" smtClean="0"/>
              <a:t>pozitivita</a:t>
            </a:r>
          </a:p>
        </p:txBody>
      </p:sp>
    </p:spTree>
    <p:extLst>
      <p:ext uri="{BB962C8B-B14F-4D97-AF65-F5344CB8AC3E}">
        <p14:creationId xmlns:p14="http://schemas.microsoft.com/office/powerpoint/2010/main" val="775934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F186E489-6845-448B-BC3C-B4E1997D2DE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789970" cy="576000"/>
          </a:xfrm>
        </p:spPr>
        <p:txBody>
          <a:bodyPr/>
          <a:lstStyle/>
          <a:p>
            <a:r>
              <a:rPr lang="cs-CZ" dirty="0"/>
              <a:t>Počet provedených a vykázaných PCR testů v ČR 1. 2. – 11. 5. 2021</a:t>
            </a:r>
          </a:p>
        </p:txBody>
      </p:sp>
      <p:graphicFrame>
        <p:nvGraphicFramePr>
          <p:cNvPr id="6" name="Chart 4">
            <a:extLst>
              <a:ext uri="{FF2B5EF4-FFF2-40B4-BE49-F238E27FC236}">
                <a16:creationId xmlns:a16="http://schemas.microsoft.com/office/drawing/2014/main" id="{12707528-8D16-4544-A281-753E5E83B9C7}"/>
              </a:ext>
            </a:extLst>
          </p:cNvPr>
          <p:cNvGraphicFramePr/>
          <p:nvPr>
            <p:custDataLst>
              <p:tags r:id="rId2"/>
            </p:custDataLst>
            <p:extLst/>
          </p:nvPr>
        </p:nvGraphicFramePr>
        <p:xfrm>
          <a:off x="192075" y="3171568"/>
          <a:ext cx="11877772" cy="3686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35" name="TextovéPole 34">
            <a:extLst>
              <a:ext uri="{FF2B5EF4-FFF2-40B4-BE49-F238E27FC236}">
                <a16:creationId xmlns:a16="http://schemas.microsoft.com/office/drawing/2014/main" id="{9F7EB234-FAA1-4E79-B1D4-09B44196FE8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92075" y="755977"/>
            <a:ext cx="11733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provedených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PCR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testů mírně klesá – klesají klinicky indikované testy. </a:t>
            </a:r>
          </a:p>
        </p:txBody>
      </p:sp>
      <p:sp>
        <p:nvSpPr>
          <p:cNvPr id="36" name="Zahnutá šipka nahoru 25">
            <a:extLst>
              <a:ext uri="{FF2B5EF4-FFF2-40B4-BE49-F238E27FC236}">
                <a16:creationId xmlns:a16="http://schemas.microsoft.com/office/drawing/2014/main" id="{234CC73F-E009-4BE1-95D0-138BD2AB377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997232" y="2628470"/>
            <a:ext cx="201168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Zahnutá šipka nahoru 25">
            <a:extLst>
              <a:ext uri="{FF2B5EF4-FFF2-40B4-BE49-F238E27FC236}">
                <a16:creationId xmlns:a16="http://schemas.microsoft.com/office/drawing/2014/main" id="{BFC87D26-CD8F-4C5F-9ADF-4D695F01515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067842" y="2628470"/>
            <a:ext cx="201168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Zahnutá šipka nahoru 25">
            <a:extLst>
              <a:ext uri="{FF2B5EF4-FFF2-40B4-BE49-F238E27FC236}">
                <a16:creationId xmlns:a16="http://schemas.microsoft.com/office/drawing/2014/main" id="{715AE362-0C45-4C5D-9D18-4BA83228C96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120700" y="2628470"/>
            <a:ext cx="201168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Zahnutá šipka nahoru 25">
            <a:extLst>
              <a:ext uri="{FF2B5EF4-FFF2-40B4-BE49-F238E27FC236}">
                <a16:creationId xmlns:a16="http://schemas.microsoft.com/office/drawing/2014/main" id="{0C990C7D-C129-4DE4-9DF3-B466C23CEFB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153921" y="2628557"/>
            <a:ext cx="201168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9F2C0711-8C50-4456-B704-D724440C868B}"/>
              </a:ext>
            </a:extLst>
          </p:cNvPr>
          <p:cNvGraphicFramePr>
            <a:graphicFrameLocks noGrp="1"/>
          </p:cNvGraphicFramePr>
          <p:nvPr>
            <p:custDataLst>
              <p:tags r:id="rId8"/>
            </p:custDataLst>
            <p:extLst/>
          </p:nvPr>
        </p:nvGraphicFramePr>
        <p:xfrm>
          <a:off x="838203" y="1300807"/>
          <a:ext cx="10515594" cy="744220"/>
        </p:xfrm>
        <a:graphic>
          <a:graphicData uri="http://schemas.openxmlformats.org/drawingml/2006/table">
            <a:tbl>
              <a:tblPr/>
              <a:tblGrid>
                <a:gridCol w="2139505">
                  <a:extLst>
                    <a:ext uri="{9D8B030D-6E8A-4147-A177-3AD203B41FA5}">
                      <a16:colId xmlns:a16="http://schemas.microsoft.com/office/drawing/2014/main" val="2943782384"/>
                    </a:ext>
                  </a:extLst>
                </a:gridCol>
                <a:gridCol w="2263218">
                  <a:extLst>
                    <a:ext uri="{9D8B030D-6E8A-4147-A177-3AD203B41FA5}">
                      <a16:colId xmlns:a16="http://schemas.microsoft.com/office/drawing/2014/main" val="1947145909"/>
                    </a:ext>
                  </a:extLst>
                </a:gridCol>
                <a:gridCol w="1986683">
                  <a:extLst>
                    <a:ext uri="{9D8B030D-6E8A-4147-A177-3AD203B41FA5}">
                      <a16:colId xmlns:a16="http://schemas.microsoft.com/office/drawing/2014/main" val="2923486181"/>
                    </a:ext>
                  </a:extLst>
                </a:gridCol>
                <a:gridCol w="1986683">
                  <a:extLst>
                    <a:ext uri="{9D8B030D-6E8A-4147-A177-3AD203B41FA5}">
                      <a16:colId xmlns:a16="http://schemas.microsoft.com/office/drawing/2014/main" val="3833856480"/>
                    </a:ext>
                  </a:extLst>
                </a:gridCol>
                <a:gridCol w="2139505">
                  <a:extLst>
                    <a:ext uri="{9D8B030D-6E8A-4147-A177-3AD203B41FA5}">
                      <a16:colId xmlns:a16="http://schemas.microsoft.com/office/drawing/2014/main" val="2101902586"/>
                    </a:ext>
                  </a:extLst>
                </a:gridCol>
              </a:tblGrid>
              <a:tr h="421056"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950285"/>
                  </a:ext>
                </a:extLst>
              </a:tr>
              <a:tr h="23320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4.–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4.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4.–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4.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4.–2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4.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4.–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5.–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5.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3449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C920DD-9990-430C-8DE2-74D77ECD9B89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/>
          </p:nvPr>
        </p:nvGraphicFramePr>
        <p:xfrm>
          <a:off x="838203" y="2140609"/>
          <a:ext cx="10515595" cy="295275"/>
        </p:xfrm>
        <a:graphic>
          <a:graphicData uri="http://schemas.openxmlformats.org/drawingml/2006/table">
            <a:tbl>
              <a:tblPr/>
              <a:tblGrid>
                <a:gridCol w="2103119">
                  <a:extLst>
                    <a:ext uri="{9D8B030D-6E8A-4147-A177-3AD203B41FA5}">
                      <a16:colId xmlns:a16="http://schemas.microsoft.com/office/drawing/2014/main" val="4139640169"/>
                    </a:ext>
                  </a:extLst>
                </a:gridCol>
                <a:gridCol w="2103119">
                  <a:extLst>
                    <a:ext uri="{9D8B030D-6E8A-4147-A177-3AD203B41FA5}">
                      <a16:colId xmlns:a16="http://schemas.microsoft.com/office/drawing/2014/main" val="3200261469"/>
                    </a:ext>
                  </a:extLst>
                </a:gridCol>
                <a:gridCol w="2103119">
                  <a:extLst>
                    <a:ext uri="{9D8B030D-6E8A-4147-A177-3AD203B41FA5}">
                      <a16:colId xmlns:a16="http://schemas.microsoft.com/office/drawing/2014/main" val="228367670"/>
                    </a:ext>
                  </a:extLst>
                </a:gridCol>
                <a:gridCol w="2103119">
                  <a:extLst>
                    <a:ext uri="{9D8B030D-6E8A-4147-A177-3AD203B41FA5}">
                      <a16:colId xmlns:a16="http://schemas.microsoft.com/office/drawing/2014/main" val="2313897026"/>
                    </a:ext>
                  </a:extLst>
                </a:gridCol>
                <a:gridCol w="2103119">
                  <a:extLst>
                    <a:ext uri="{9D8B030D-6E8A-4147-A177-3AD203B41FA5}">
                      <a16:colId xmlns:a16="http://schemas.microsoft.com/office/drawing/2014/main" val="2851758267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19 368 testů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16 785 testů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15 890 testů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16 217 testů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15 453 testů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578408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BE50E8E-CA2A-4B3A-83E7-C1A3D6D56CB2}"/>
              </a:ext>
            </a:extLst>
          </p:cNvPr>
          <p:cNvGraphicFramePr>
            <a:graphicFrameLocks noGrp="1"/>
          </p:cNvGraphicFramePr>
          <p:nvPr>
            <p:custDataLst>
              <p:tags r:id="rId10"/>
            </p:custDataLst>
            <p:extLst/>
          </p:nvPr>
        </p:nvGraphicFramePr>
        <p:xfrm>
          <a:off x="2511099" y="2628470"/>
          <a:ext cx="7120008" cy="295275"/>
        </p:xfrm>
        <a:graphic>
          <a:graphicData uri="http://schemas.openxmlformats.org/drawingml/2006/table">
            <a:tbl>
              <a:tblPr/>
              <a:tblGrid>
                <a:gridCol w="1017144">
                  <a:extLst>
                    <a:ext uri="{9D8B030D-6E8A-4147-A177-3AD203B41FA5}">
                      <a16:colId xmlns:a16="http://schemas.microsoft.com/office/drawing/2014/main" val="3241702130"/>
                    </a:ext>
                  </a:extLst>
                </a:gridCol>
                <a:gridCol w="1017144">
                  <a:extLst>
                    <a:ext uri="{9D8B030D-6E8A-4147-A177-3AD203B41FA5}">
                      <a16:colId xmlns:a16="http://schemas.microsoft.com/office/drawing/2014/main" val="985797231"/>
                    </a:ext>
                  </a:extLst>
                </a:gridCol>
                <a:gridCol w="1017144">
                  <a:extLst>
                    <a:ext uri="{9D8B030D-6E8A-4147-A177-3AD203B41FA5}">
                      <a16:colId xmlns:a16="http://schemas.microsoft.com/office/drawing/2014/main" val="857812231"/>
                    </a:ext>
                  </a:extLst>
                </a:gridCol>
                <a:gridCol w="1017144">
                  <a:extLst>
                    <a:ext uri="{9D8B030D-6E8A-4147-A177-3AD203B41FA5}">
                      <a16:colId xmlns:a16="http://schemas.microsoft.com/office/drawing/2014/main" val="1887168648"/>
                    </a:ext>
                  </a:extLst>
                </a:gridCol>
                <a:gridCol w="1017144">
                  <a:extLst>
                    <a:ext uri="{9D8B030D-6E8A-4147-A177-3AD203B41FA5}">
                      <a16:colId xmlns:a16="http://schemas.microsoft.com/office/drawing/2014/main" val="46141960"/>
                    </a:ext>
                  </a:extLst>
                </a:gridCol>
                <a:gridCol w="1017144">
                  <a:extLst>
                    <a:ext uri="{9D8B030D-6E8A-4147-A177-3AD203B41FA5}">
                      <a16:colId xmlns:a16="http://schemas.microsoft.com/office/drawing/2014/main" val="2140483480"/>
                    </a:ext>
                  </a:extLst>
                </a:gridCol>
                <a:gridCol w="1017144">
                  <a:extLst>
                    <a:ext uri="{9D8B030D-6E8A-4147-A177-3AD203B41FA5}">
                      <a16:colId xmlns:a16="http://schemas.microsoft.com/office/drawing/2014/main" val="2323621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-13.3%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-5.3%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889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87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diagnostické </a:t>
            </a:r>
            <a:r>
              <a:rPr lang="cs-CZ" dirty="0" smtClean="0"/>
              <a:t>a klinické indikace 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/>
        </p:nvSpPr>
        <p:spPr>
          <a:xfrm rot="16200000">
            <a:off x="-1032605" y="3986441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434454" y="2625468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5946767" y="1008265"/>
            <a:ext cx="5015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testů z diagnostické a klinické indikace </a:t>
            </a:r>
            <a:r>
              <a:rPr kumimoji="0" lang="cs-CZ" sz="20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nadále klesá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 průkazný indikátor zpomalování šíření epidemie</a:t>
            </a:r>
          </a:p>
        </p:txBody>
      </p:sp>
      <p:graphicFrame>
        <p:nvGraphicFramePr>
          <p:cNvPr id="9" name="Table 13">
            <a:extLst>
              <a:ext uri="{FF2B5EF4-FFF2-40B4-BE49-F238E27FC236}">
                <a16:creationId xmlns:a16="http://schemas.microsoft.com/office/drawing/2014/main" id="{FE0B99D3-41A2-4B4C-8CB1-67B2505B8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175515"/>
              </p:ext>
            </p:extLst>
          </p:nvPr>
        </p:nvGraphicFramePr>
        <p:xfrm>
          <a:off x="1434454" y="500552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6,2%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6,1%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7,2%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pic>
        <p:nvPicPr>
          <p:cNvPr id="3" name="Obráze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18" y="1415896"/>
            <a:ext cx="11010900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15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epidemiologické indikace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393510" y="2680059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A097BF6-68A1-4D50-803F-482D0AA07F45}"/>
              </a:ext>
            </a:extLst>
          </p:cNvPr>
          <p:cNvSpPr txBox="1"/>
          <p:nvPr/>
        </p:nvSpPr>
        <p:spPr>
          <a:xfrm>
            <a:off x="5737561" y="951931"/>
            <a:ext cx="5015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testů z epidemiologické indikace </a:t>
            </a:r>
            <a:r>
              <a:rPr kumimoji="0" lang="cs-CZ" sz="20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nadále klesá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 průkazný indikátor zpomalování šíření epidemie</a:t>
            </a:r>
          </a:p>
        </p:txBody>
      </p:sp>
      <p:graphicFrame>
        <p:nvGraphicFramePr>
          <p:cNvPr id="9" name="Table 13">
            <a:extLst>
              <a:ext uri="{FF2B5EF4-FFF2-40B4-BE49-F238E27FC236}">
                <a16:creationId xmlns:a16="http://schemas.microsoft.com/office/drawing/2014/main" id="{F6689C2E-D7D8-49A0-9793-4071A6737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571432"/>
              </p:ext>
            </p:extLst>
          </p:nvPr>
        </p:nvGraphicFramePr>
        <p:xfrm>
          <a:off x="1466653" y="551193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pic>
        <p:nvPicPr>
          <p:cNvPr id="3" name="Obráze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24" y="1415896"/>
            <a:ext cx="11010900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77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F186E489-6845-448B-BC3C-B4E1997D2DE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9131716" cy="576000"/>
          </a:xfrm>
        </p:spPr>
        <p:txBody>
          <a:bodyPr/>
          <a:lstStyle/>
          <a:p>
            <a:r>
              <a:rPr lang="cs-CZ" dirty="0"/>
              <a:t>Počet provedených a vykázaných AG testů v ČR 1. 2. – 11. 5. 2021</a:t>
            </a:r>
          </a:p>
        </p:txBody>
      </p:sp>
      <p:graphicFrame>
        <p:nvGraphicFramePr>
          <p:cNvPr id="6" name="Chart 4">
            <a:extLst>
              <a:ext uri="{FF2B5EF4-FFF2-40B4-BE49-F238E27FC236}">
                <a16:creationId xmlns:a16="http://schemas.microsoft.com/office/drawing/2014/main" id="{12707528-8D16-4544-A281-753E5E83B9C7}"/>
              </a:ext>
            </a:extLst>
          </p:cNvPr>
          <p:cNvGraphicFramePr/>
          <p:nvPr>
            <p:custDataLst>
              <p:tags r:id="rId2"/>
            </p:custDataLst>
            <p:extLst/>
          </p:nvPr>
        </p:nvGraphicFramePr>
        <p:xfrm>
          <a:off x="192075" y="3171568"/>
          <a:ext cx="11877772" cy="3686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35" name="TextovéPole 34">
            <a:extLst>
              <a:ext uri="{FF2B5EF4-FFF2-40B4-BE49-F238E27FC236}">
                <a16:creationId xmlns:a16="http://schemas.microsoft.com/office/drawing/2014/main" id="{9F7EB234-FAA1-4E79-B1D4-09B44196FE8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38941" y="807449"/>
            <a:ext cx="10881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provedených AG testů silně narostl zejména po 1.3. 2021 a dále je v čase stabilní. </a:t>
            </a:r>
          </a:p>
        </p:txBody>
      </p:sp>
      <p:sp>
        <p:nvSpPr>
          <p:cNvPr id="36" name="Zahnutá šipka nahoru 25">
            <a:extLst>
              <a:ext uri="{FF2B5EF4-FFF2-40B4-BE49-F238E27FC236}">
                <a16:creationId xmlns:a16="http://schemas.microsoft.com/office/drawing/2014/main" id="{234CC73F-E009-4BE1-95D0-138BD2AB377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997232" y="2702359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Zahnutá šipka nahoru 25">
            <a:extLst>
              <a:ext uri="{FF2B5EF4-FFF2-40B4-BE49-F238E27FC236}">
                <a16:creationId xmlns:a16="http://schemas.microsoft.com/office/drawing/2014/main" id="{BFC87D26-CD8F-4C5F-9ADF-4D695F01515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067842" y="2740066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Zahnutá šipka nahoru 25">
            <a:extLst>
              <a:ext uri="{FF2B5EF4-FFF2-40B4-BE49-F238E27FC236}">
                <a16:creationId xmlns:a16="http://schemas.microsoft.com/office/drawing/2014/main" id="{715AE362-0C45-4C5D-9D18-4BA83228C96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120700" y="2702359"/>
            <a:ext cx="2011680" cy="497840"/>
          </a:xfrm>
          <a:prstGeom prst="curvedUpArrow">
            <a:avLst/>
          </a:prstGeom>
          <a:solidFill>
            <a:srgbClr val="305983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Zahnutá šipka nahoru 25">
            <a:extLst>
              <a:ext uri="{FF2B5EF4-FFF2-40B4-BE49-F238E27FC236}">
                <a16:creationId xmlns:a16="http://schemas.microsoft.com/office/drawing/2014/main" id="{0C990C7D-C129-4DE4-9DF3-B466C23CEFB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153921" y="2702446"/>
            <a:ext cx="2011680" cy="497840"/>
          </a:xfrm>
          <a:prstGeom prst="curvedUpArrow">
            <a:avLst/>
          </a:prstGeom>
          <a:solidFill>
            <a:srgbClr val="305983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1" name="Tabulka 3">
            <a:extLst>
              <a:ext uri="{FF2B5EF4-FFF2-40B4-BE49-F238E27FC236}">
                <a16:creationId xmlns:a16="http://schemas.microsoft.com/office/drawing/2014/main" id="{CBAFBCF6-A0BF-4C30-9092-FEE76D3907E7}"/>
              </a:ext>
            </a:extLst>
          </p:cNvPr>
          <p:cNvGraphicFramePr>
            <a:graphicFrameLocks noGrp="1"/>
          </p:cNvGraphicFramePr>
          <p:nvPr>
            <p:custDataLst>
              <p:tags r:id="rId8"/>
            </p:custDataLst>
            <p:extLst/>
          </p:nvPr>
        </p:nvGraphicFramePr>
        <p:xfrm>
          <a:off x="838203" y="1300807"/>
          <a:ext cx="10515594" cy="744220"/>
        </p:xfrm>
        <a:graphic>
          <a:graphicData uri="http://schemas.openxmlformats.org/drawingml/2006/table">
            <a:tbl>
              <a:tblPr/>
              <a:tblGrid>
                <a:gridCol w="2139505">
                  <a:extLst>
                    <a:ext uri="{9D8B030D-6E8A-4147-A177-3AD203B41FA5}">
                      <a16:colId xmlns:a16="http://schemas.microsoft.com/office/drawing/2014/main" val="2943782384"/>
                    </a:ext>
                  </a:extLst>
                </a:gridCol>
                <a:gridCol w="2263218">
                  <a:extLst>
                    <a:ext uri="{9D8B030D-6E8A-4147-A177-3AD203B41FA5}">
                      <a16:colId xmlns:a16="http://schemas.microsoft.com/office/drawing/2014/main" val="1947145909"/>
                    </a:ext>
                  </a:extLst>
                </a:gridCol>
                <a:gridCol w="1986683">
                  <a:extLst>
                    <a:ext uri="{9D8B030D-6E8A-4147-A177-3AD203B41FA5}">
                      <a16:colId xmlns:a16="http://schemas.microsoft.com/office/drawing/2014/main" val="2923486181"/>
                    </a:ext>
                  </a:extLst>
                </a:gridCol>
                <a:gridCol w="1986683">
                  <a:extLst>
                    <a:ext uri="{9D8B030D-6E8A-4147-A177-3AD203B41FA5}">
                      <a16:colId xmlns:a16="http://schemas.microsoft.com/office/drawing/2014/main" val="3833856480"/>
                    </a:ext>
                  </a:extLst>
                </a:gridCol>
                <a:gridCol w="2139505">
                  <a:extLst>
                    <a:ext uri="{9D8B030D-6E8A-4147-A177-3AD203B41FA5}">
                      <a16:colId xmlns:a16="http://schemas.microsoft.com/office/drawing/2014/main" val="2101902586"/>
                    </a:ext>
                  </a:extLst>
                </a:gridCol>
              </a:tblGrid>
              <a:tr h="421056"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950285"/>
                  </a:ext>
                </a:extLst>
              </a:tr>
              <a:tr h="233200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4.–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4.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4.–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4.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4.–2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4.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4.–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5.–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5.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34492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A02CFE8-E3EA-4058-B1C3-596C2F4B1810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/>
          </p:nvPr>
        </p:nvGraphicFramePr>
        <p:xfrm>
          <a:off x="838203" y="2140609"/>
          <a:ext cx="10515595" cy="295275"/>
        </p:xfrm>
        <a:graphic>
          <a:graphicData uri="http://schemas.openxmlformats.org/drawingml/2006/table">
            <a:tbl>
              <a:tblPr/>
              <a:tblGrid>
                <a:gridCol w="2103119">
                  <a:extLst>
                    <a:ext uri="{9D8B030D-6E8A-4147-A177-3AD203B41FA5}">
                      <a16:colId xmlns:a16="http://schemas.microsoft.com/office/drawing/2014/main" val="4139640169"/>
                    </a:ext>
                  </a:extLst>
                </a:gridCol>
                <a:gridCol w="2103119">
                  <a:extLst>
                    <a:ext uri="{9D8B030D-6E8A-4147-A177-3AD203B41FA5}">
                      <a16:colId xmlns:a16="http://schemas.microsoft.com/office/drawing/2014/main" val="3200261469"/>
                    </a:ext>
                  </a:extLst>
                </a:gridCol>
                <a:gridCol w="2103119">
                  <a:extLst>
                    <a:ext uri="{9D8B030D-6E8A-4147-A177-3AD203B41FA5}">
                      <a16:colId xmlns:a16="http://schemas.microsoft.com/office/drawing/2014/main" val="228367670"/>
                    </a:ext>
                  </a:extLst>
                </a:gridCol>
                <a:gridCol w="2103119">
                  <a:extLst>
                    <a:ext uri="{9D8B030D-6E8A-4147-A177-3AD203B41FA5}">
                      <a16:colId xmlns:a16="http://schemas.microsoft.com/office/drawing/2014/main" val="2313897026"/>
                    </a:ext>
                  </a:extLst>
                </a:gridCol>
                <a:gridCol w="2103119">
                  <a:extLst>
                    <a:ext uri="{9D8B030D-6E8A-4147-A177-3AD203B41FA5}">
                      <a16:colId xmlns:a16="http://schemas.microsoft.com/office/drawing/2014/main" val="2851758267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172 165 testů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165 494 testů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164 535 testů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173 007 testů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161 518 testů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578408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EF121F7-FBA4-4150-9787-E4B32003B261}"/>
              </a:ext>
            </a:extLst>
          </p:cNvPr>
          <p:cNvGraphicFramePr>
            <a:graphicFrameLocks noGrp="1"/>
          </p:cNvGraphicFramePr>
          <p:nvPr>
            <p:custDataLst>
              <p:tags r:id="rId10"/>
            </p:custDataLst>
            <p:extLst/>
          </p:nvPr>
        </p:nvGraphicFramePr>
        <p:xfrm>
          <a:off x="2511099" y="2628470"/>
          <a:ext cx="7120008" cy="295275"/>
        </p:xfrm>
        <a:graphic>
          <a:graphicData uri="http://schemas.openxmlformats.org/drawingml/2006/table">
            <a:tbl>
              <a:tblPr/>
              <a:tblGrid>
                <a:gridCol w="1017144">
                  <a:extLst>
                    <a:ext uri="{9D8B030D-6E8A-4147-A177-3AD203B41FA5}">
                      <a16:colId xmlns:a16="http://schemas.microsoft.com/office/drawing/2014/main" val="3241702130"/>
                    </a:ext>
                  </a:extLst>
                </a:gridCol>
                <a:gridCol w="1017144">
                  <a:extLst>
                    <a:ext uri="{9D8B030D-6E8A-4147-A177-3AD203B41FA5}">
                      <a16:colId xmlns:a16="http://schemas.microsoft.com/office/drawing/2014/main" val="985797231"/>
                    </a:ext>
                  </a:extLst>
                </a:gridCol>
                <a:gridCol w="1017144">
                  <a:extLst>
                    <a:ext uri="{9D8B030D-6E8A-4147-A177-3AD203B41FA5}">
                      <a16:colId xmlns:a16="http://schemas.microsoft.com/office/drawing/2014/main" val="857812231"/>
                    </a:ext>
                  </a:extLst>
                </a:gridCol>
                <a:gridCol w="1017144">
                  <a:extLst>
                    <a:ext uri="{9D8B030D-6E8A-4147-A177-3AD203B41FA5}">
                      <a16:colId xmlns:a16="http://schemas.microsoft.com/office/drawing/2014/main" val="1887168648"/>
                    </a:ext>
                  </a:extLst>
                </a:gridCol>
                <a:gridCol w="1017144">
                  <a:extLst>
                    <a:ext uri="{9D8B030D-6E8A-4147-A177-3AD203B41FA5}">
                      <a16:colId xmlns:a16="http://schemas.microsoft.com/office/drawing/2014/main" val="46141960"/>
                    </a:ext>
                  </a:extLst>
                </a:gridCol>
                <a:gridCol w="1017144">
                  <a:extLst>
                    <a:ext uri="{9D8B030D-6E8A-4147-A177-3AD203B41FA5}">
                      <a16:colId xmlns:a16="http://schemas.microsoft.com/office/drawing/2014/main" val="2140483480"/>
                    </a:ext>
                  </a:extLst>
                </a:gridCol>
                <a:gridCol w="1017144">
                  <a:extLst>
                    <a:ext uri="{9D8B030D-6E8A-4147-A177-3AD203B41FA5}">
                      <a16:colId xmlns:a16="http://schemas.microsoft.com/office/drawing/2014/main" val="232362106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-0.6%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-6.6%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889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026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4">
            <a:extLst>
              <a:ext uri="{FF2B5EF4-FFF2-40B4-BE49-F238E27FC236}">
                <a16:creationId xmlns:a16="http://schemas.microsoft.com/office/drawing/2014/main" id="{46EFD5D5-E2B4-4082-B862-E88569B63F81}"/>
              </a:ext>
            </a:extLst>
          </p:cNvPr>
          <p:cNvGraphicFramePr/>
          <p:nvPr>
            <p:extLst/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7BEDEAE7-77A8-4749-9D8A-BA65B5CDDCE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2214" y="631457"/>
          <a:ext cx="10328489" cy="302589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9. 4.–15.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16. 4.–22.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23. 4.–29.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30. 4.–6.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7. 5.–13.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3 416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2 618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2 181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1 209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-23,4 %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-16,7 %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-21,9 %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-29,0 %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308715"/>
                  </a:ext>
                </a:extLst>
              </a:tr>
              <a:tr h="409445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Aktuální odhad pro ČR: 0,77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2000" b="1" i="0" u="sng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051437"/>
                  </a:ext>
                </a:extLst>
              </a:tr>
            </a:tbl>
          </a:graphicData>
        </a:graphic>
      </p:graphicFrame>
      <p:sp>
        <p:nvSpPr>
          <p:cNvPr id="13" name="Šipka doprava 58">
            <a:extLst>
              <a:ext uri="{FF2B5EF4-FFF2-40B4-BE49-F238E27FC236}">
                <a16:creationId xmlns:a16="http://schemas.microsoft.com/office/drawing/2014/main" id="{F4560E84-2F4A-4BEA-BD3C-44D5B82984B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697074" flipV="1">
            <a:off x="11145324" y="5037652"/>
            <a:ext cx="521883" cy="281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970832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Zahnutá šipka nahoru 25">
            <a:extLst>
              <a:ext uri="{FF2B5EF4-FFF2-40B4-BE49-F238E27FC236}">
                <a16:creationId xmlns:a16="http://schemas.microsoft.com/office/drawing/2014/main" id="{B7104930-024A-4044-A0CF-2DE6C3BD7FC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72714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Zahnutá šipka nahoru 25">
            <a:extLst>
              <a:ext uri="{FF2B5EF4-FFF2-40B4-BE49-F238E27FC236}">
                <a16:creationId xmlns:a16="http://schemas.microsoft.com/office/drawing/2014/main" id="{A310F353-468A-478C-85AA-BAA4E17F262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374596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počtů pozitivních diagnóz ukazuje na pokračující zpomalování epidemie</a:t>
            </a:r>
          </a:p>
        </p:txBody>
      </p:sp>
    </p:spTree>
    <p:extLst>
      <p:ext uri="{BB962C8B-B14F-4D97-AF65-F5344CB8AC3E}">
        <p14:creationId xmlns:p14="http://schemas.microsoft.com/office/powerpoint/2010/main" val="165941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371768" cy="576000"/>
          </a:xfrm>
        </p:spPr>
        <p:txBody>
          <a:bodyPr/>
          <a:lstStyle/>
          <a:p>
            <a:r>
              <a:rPr lang="cs-CZ" dirty="0"/>
              <a:t>Typologie pozitivních případů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65D85B-1235-470B-97CB-79FE65D6B769}"/>
              </a:ext>
            </a:extLst>
          </p:cNvPr>
          <p:cNvCxnSpPr/>
          <p:nvPr/>
        </p:nvCxnSpPr>
        <p:spPr>
          <a:xfrm>
            <a:off x="6053207" y="701986"/>
            <a:ext cx="11502" cy="4708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5">
            <a:extLst>
              <a:ext uri="{FF2B5EF4-FFF2-40B4-BE49-F238E27FC236}">
                <a16:creationId xmlns:a16="http://schemas.microsoft.com/office/drawing/2014/main" id="{9128F694-4647-4635-AEC1-16DF45DAE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826258"/>
              </p:ext>
            </p:extLst>
          </p:nvPr>
        </p:nvGraphicFramePr>
        <p:xfrm>
          <a:off x="285832" y="440143"/>
          <a:ext cx="6043581" cy="5683390"/>
        </p:xfrm>
        <a:graphic>
          <a:graphicData uri="http://schemas.openxmlformats.org/drawingml/2006/table">
            <a:tbl>
              <a:tblPr/>
              <a:tblGrid>
                <a:gridCol w="741874">
                  <a:extLst>
                    <a:ext uri="{9D8B030D-6E8A-4147-A177-3AD203B41FA5}">
                      <a16:colId xmlns:a16="http://schemas.microsoft.com/office/drawing/2014/main" val="2010222896"/>
                    </a:ext>
                  </a:extLst>
                </a:gridCol>
                <a:gridCol w="269320">
                  <a:extLst>
                    <a:ext uri="{9D8B030D-6E8A-4147-A177-3AD203B41FA5}">
                      <a16:colId xmlns:a16="http://schemas.microsoft.com/office/drawing/2014/main" val="2380497939"/>
                    </a:ext>
                  </a:extLst>
                </a:gridCol>
                <a:gridCol w="179254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  <a:gridCol w="4853133">
                  <a:extLst>
                    <a:ext uri="{9D8B030D-6E8A-4147-A177-3AD203B41FA5}">
                      <a16:colId xmlns:a16="http://schemas.microsoft.com/office/drawing/2014/main" val="2930962357"/>
                    </a:ext>
                  </a:extLst>
                </a:gridCol>
              </a:tblGrid>
              <a:tr h="568339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Období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83480"/>
                  </a:ext>
                </a:extLst>
              </a:tr>
              <a:tr h="56833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13.05.2021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8555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1 218 nově pozitivních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9 066 nově pozitivních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992 (81,4%)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594139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PCR - symptomatičtí N = 4 618 (50,9%)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symptomatičtí N = 538 (44,2%)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933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N = 3 107 (34,3%)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asymptomatičtí N = 454 (37,3%)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60426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celkem N = 226 (18,6%)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1 341 (14,8%)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04605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symptomatičtí N = 101 (8,3%)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9533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asymptomatičtí konfirmovaní PCR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76514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125 (10,3%)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515522"/>
                  </a:ext>
                </a:extLst>
              </a:tr>
            </a:tbl>
          </a:graphicData>
        </a:graphic>
      </p:graphicFrame>
      <p:grpSp>
        <p:nvGrpSpPr>
          <p:cNvPr id="41" name="Skupina 40">
            <a:extLst>
              <a:ext uri="{FF2B5EF4-FFF2-40B4-BE49-F238E27FC236}">
                <a16:creationId xmlns:a16="http://schemas.microsoft.com/office/drawing/2014/main" id="{67E718B0-D805-4F0A-A2D9-973B2454D5C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04159" y="1636381"/>
            <a:ext cx="920978" cy="3914685"/>
            <a:chOff x="404159" y="1866838"/>
            <a:chExt cx="920978" cy="3351365"/>
          </a:xfrm>
        </p:grpSpPr>
        <p:cxnSp>
          <p:nvCxnSpPr>
            <p:cNvPr id="47" name="Connector: Elbow 27">
              <a:extLst>
                <a:ext uri="{FF2B5EF4-FFF2-40B4-BE49-F238E27FC236}">
                  <a16:creationId xmlns:a16="http://schemas.microsoft.com/office/drawing/2014/main" id="{EE1BC2F1-8FA3-4CB7-A65D-01605921EF18}"/>
                </a:ext>
              </a:extLst>
            </p:cNvPr>
            <p:cNvCxnSpPr>
              <a:cxnSpLocks/>
              <a:stCxn id="57" idx="2"/>
              <a:endCxn id="60" idx="2"/>
            </p:cNvCxnSpPr>
            <p:nvPr>
              <p:custDataLst>
                <p:tags r:id="rId9"/>
              </p:custDataLst>
            </p:nvPr>
          </p:nvCxnSpPr>
          <p:spPr>
            <a:xfrm rot="10800000" flipH="1" flipV="1">
              <a:off x="404159" y="1920837"/>
              <a:ext cx="332076" cy="2154059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Elbow 28">
              <a:extLst>
                <a:ext uri="{FF2B5EF4-FFF2-40B4-BE49-F238E27FC236}">
                  <a16:creationId xmlns:a16="http://schemas.microsoft.com/office/drawing/2014/main" id="{0A91E232-C7CE-4D15-916A-0461B3434166}"/>
                </a:ext>
              </a:extLst>
            </p:cNvPr>
            <p:cNvCxnSpPr>
              <a:cxnSpLocks/>
              <a:stCxn id="76" idx="2"/>
              <a:endCxn id="58" idx="2"/>
            </p:cNvCxnSpPr>
            <p:nvPr>
              <p:custDataLst>
                <p:tags r:id="rId10"/>
              </p:custDataLst>
            </p:nvPr>
          </p:nvCxnSpPr>
          <p:spPr>
            <a:xfrm rot="10800000" flipH="1" flipV="1">
              <a:off x="736235" y="2433231"/>
              <a:ext cx="480902" cy="553998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29">
              <a:extLst>
                <a:ext uri="{FF2B5EF4-FFF2-40B4-BE49-F238E27FC236}">
                  <a16:creationId xmlns:a16="http://schemas.microsoft.com/office/drawing/2014/main" id="{51E69D21-290A-4C75-ABAF-6603101A1BDA}"/>
                </a:ext>
              </a:extLst>
            </p:cNvPr>
            <p:cNvCxnSpPr>
              <a:cxnSpLocks/>
              <a:stCxn id="76" idx="2"/>
              <a:endCxn id="59" idx="2"/>
            </p:cNvCxnSpPr>
            <p:nvPr/>
          </p:nvCxnSpPr>
          <p:spPr>
            <a:xfrm rot="10800000" flipH="1" flipV="1">
              <a:off x="736235" y="2433231"/>
              <a:ext cx="480902" cy="1097114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30">
              <a:extLst>
                <a:ext uri="{FF2B5EF4-FFF2-40B4-BE49-F238E27FC236}">
                  <a16:creationId xmlns:a16="http://schemas.microsoft.com/office/drawing/2014/main" id="{D5A1B002-700B-428B-B6B2-7ABE2F7E2D5D}"/>
                </a:ext>
              </a:extLst>
            </p:cNvPr>
            <p:cNvCxnSpPr>
              <a:cxnSpLocks/>
              <a:stCxn id="60" idx="2"/>
              <a:endCxn id="74" idx="2"/>
            </p:cNvCxnSpPr>
            <p:nvPr/>
          </p:nvCxnSpPr>
          <p:spPr>
            <a:xfrm rot="10800000" flipH="1" flipV="1">
              <a:off x="736235" y="4074896"/>
              <a:ext cx="480902" cy="559153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31">
              <a:extLst>
                <a:ext uri="{FF2B5EF4-FFF2-40B4-BE49-F238E27FC236}">
                  <a16:creationId xmlns:a16="http://schemas.microsoft.com/office/drawing/2014/main" id="{41840207-9B3F-46F3-A2A0-72EA1C5F95FC}"/>
                </a:ext>
              </a:extLst>
            </p:cNvPr>
            <p:cNvCxnSpPr>
              <a:cxnSpLocks/>
              <a:stCxn id="60" idx="2"/>
              <a:endCxn id="75" idx="2"/>
            </p:cNvCxnSpPr>
            <p:nvPr>
              <p:custDataLst>
                <p:tags r:id="rId11"/>
              </p:custDataLst>
            </p:nvPr>
          </p:nvCxnSpPr>
          <p:spPr>
            <a:xfrm rot="10800000" flipH="1" flipV="1">
              <a:off x="736235" y="4074897"/>
              <a:ext cx="480902" cy="1089306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7">
              <a:extLst>
                <a:ext uri="{FF2B5EF4-FFF2-40B4-BE49-F238E27FC236}">
                  <a16:creationId xmlns:a16="http://schemas.microsoft.com/office/drawing/2014/main" id="{DEFCBE29-8A8A-403F-87FC-6E964EECF435}"/>
                </a:ext>
              </a:extLst>
            </p:cNvPr>
            <p:cNvSpPr/>
            <p:nvPr/>
          </p:nvSpPr>
          <p:spPr>
            <a:xfrm>
              <a:off x="404159" y="1866838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8" name="Oval 36">
              <a:extLst>
                <a:ext uri="{FF2B5EF4-FFF2-40B4-BE49-F238E27FC236}">
                  <a16:creationId xmlns:a16="http://schemas.microsoft.com/office/drawing/2014/main" id="{EFB45541-6952-4AB8-8984-D4903D966A5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17137" y="2933229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9" name="Oval 37">
              <a:extLst>
                <a:ext uri="{FF2B5EF4-FFF2-40B4-BE49-F238E27FC236}">
                  <a16:creationId xmlns:a16="http://schemas.microsoft.com/office/drawing/2014/main" id="{2143FA77-D84E-4803-A4CF-57C6A2280DBC}"/>
                </a:ext>
              </a:extLst>
            </p:cNvPr>
            <p:cNvSpPr/>
            <p:nvPr/>
          </p:nvSpPr>
          <p:spPr>
            <a:xfrm>
              <a:off x="1217137" y="3476345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0" name="Oval 51">
              <a:extLst>
                <a:ext uri="{FF2B5EF4-FFF2-40B4-BE49-F238E27FC236}">
                  <a16:creationId xmlns:a16="http://schemas.microsoft.com/office/drawing/2014/main" id="{2C16C17A-1A40-4E38-8341-353E1F4A8244}"/>
                </a:ext>
              </a:extLst>
            </p:cNvPr>
            <p:cNvSpPr/>
            <p:nvPr/>
          </p:nvSpPr>
          <p:spPr>
            <a:xfrm>
              <a:off x="736235" y="4020897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4" name="Oval 52">
              <a:extLst>
                <a:ext uri="{FF2B5EF4-FFF2-40B4-BE49-F238E27FC236}">
                  <a16:creationId xmlns:a16="http://schemas.microsoft.com/office/drawing/2014/main" id="{A6EDEF7D-BF1B-4696-8813-4124510BFD1D}"/>
                </a:ext>
              </a:extLst>
            </p:cNvPr>
            <p:cNvSpPr/>
            <p:nvPr/>
          </p:nvSpPr>
          <p:spPr>
            <a:xfrm>
              <a:off x="1217137" y="4580050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5" name="Oval 53">
              <a:extLst>
                <a:ext uri="{FF2B5EF4-FFF2-40B4-BE49-F238E27FC236}">
                  <a16:creationId xmlns:a16="http://schemas.microsoft.com/office/drawing/2014/main" id="{43050E38-D6EA-4630-BC45-913F50C6A86D}"/>
                </a:ext>
              </a:extLst>
            </p:cNvPr>
            <p:cNvSpPr/>
            <p:nvPr/>
          </p:nvSpPr>
          <p:spPr>
            <a:xfrm>
              <a:off x="1217137" y="5110203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6" name="Oval 54">
              <a:extLst>
                <a:ext uri="{FF2B5EF4-FFF2-40B4-BE49-F238E27FC236}">
                  <a16:creationId xmlns:a16="http://schemas.microsoft.com/office/drawing/2014/main" id="{D8240F72-BDE6-4A9E-9A16-AC6F7259A476}"/>
                </a:ext>
              </a:extLst>
            </p:cNvPr>
            <p:cNvSpPr/>
            <p:nvPr/>
          </p:nvSpPr>
          <p:spPr>
            <a:xfrm>
              <a:off x="736235" y="2379231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77" name="Connector: Elbow 55">
              <a:extLst>
                <a:ext uri="{FF2B5EF4-FFF2-40B4-BE49-F238E27FC236}">
                  <a16:creationId xmlns:a16="http://schemas.microsoft.com/office/drawing/2014/main" id="{A8588F7C-BDAF-43FA-851B-A355AA22B9BB}"/>
                </a:ext>
              </a:extLst>
            </p:cNvPr>
            <p:cNvCxnSpPr>
              <a:cxnSpLocks/>
              <a:stCxn id="57" idx="2"/>
              <a:endCxn id="76" idx="2"/>
            </p:cNvCxnSpPr>
            <p:nvPr>
              <p:custDataLst>
                <p:tags r:id="rId13"/>
              </p:custDataLst>
            </p:nvPr>
          </p:nvCxnSpPr>
          <p:spPr>
            <a:xfrm rot="10800000" flipH="1" flipV="1">
              <a:off x="404159" y="1920837"/>
              <a:ext cx="332076" cy="512393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Table 5">
            <a:extLst>
              <a:ext uri="{FF2B5EF4-FFF2-40B4-BE49-F238E27FC236}">
                <a16:creationId xmlns:a16="http://schemas.microsoft.com/office/drawing/2014/main" id="{A841B65C-E37A-4D55-ACDD-B17C7A1E4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042106"/>
              </p:ext>
            </p:extLst>
          </p:nvPr>
        </p:nvGraphicFramePr>
        <p:xfrm>
          <a:off x="6312560" y="440143"/>
          <a:ext cx="5810430" cy="5683390"/>
        </p:xfrm>
        <a:graphic>
          <a:graphicData uri="http://schemas.openxmlformats.org/drawingml/2006/table">
            <a:tbl>
              <a:tblPr/>
              <a:tblGrid>
                <a:gridCol w="713254">
                  <a:extLst>
                    <a:ext uri="{9D8B030D-6E8A-4147-A177-3AD203B41FA5}">
                      <a16:colId xmlns:a16="http://schemas.microsoft.com/office/drawing/2014/main" val="2010222896"/>
                    </a:ext>
                  </a:extLst>
                </a:gridCol>
                <a:gridCol w="258930">
                  <a:extLst>
                    <a:ext uri="{9D8B030D-6E8A-4147-A177-3AD203B41FA5}">
                      <a16:colId xmlns:a16="http://schemas.microsoft.com/office/drawing/2014/main" val="2380497939"/>
                    </a:ext>
                  </a:extLst>
                </a:gridCol>
                <a:gridCol w="172339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  <a:gridCol w="4665907">
                  <a:extLst>
                    <a:ext uri="{9D8B030D-6E8A-4147-A177-3AD203B41FA5}">
                      <a16:colId xmlns:a16="http://schemas.microsoft.com/office/drawing/2014/main" val="2930962357"/>
                    </a:ext>
                  </a:extLst>
                </a:gridCol>
              </a:tblGrid>
              <a:tr h="568339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Období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83480"/>
                  </a:ext>
                </a:extLst>
              </a:tr>
              <a:tr h="56833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3.5.2021–9.5.2021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8555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10 821 nově pozitivních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9 066 nově pozitivních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9 102 (84,1%)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594139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PCR - symptomatičtí N = 4 618 (50,9%)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symptomatičtí N = 4 663 (43,1%)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933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N = 3 107 (34,3%)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asymptomatičtí N = 4 439 (41,0%)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60426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celkem N = 1 719 (15,9%)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1 341 (14,8%)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04605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symptomatičtí N = 869 (8,0%)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9533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asymptomatičtí konfirmovaní PCR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76514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850 (7,9%)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515522"/>
                  </a:ext>
                </a:extLst>
              </a:tr>
            </a:tbl>
          </a:graphicData>
        </a:graphic>
      </p:graphicFrame>
      <p:grpSp>
        <p:nvGrpSpPr>
          <p:cNvPr id="79" name="Skupina 78">
            <a:extLst>
              <a:ext uri="{FF2B5EF4-FFF2-40B4-BE49-F238E27FC236}">
                <a16:creationId xmlns:a16="http://schemas.microsoft.com/office/drawing/2014/main" id="{639E136A-D30A-4140-954C-C19293BC2CE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430887" y="1636381"/>
            <a:ext cx="920978" cy="3914685"/>
            <a:chOff x="404159" y="1866838"/>
            <a:chExt cx="920978" cy="3351365"/>
          </a:xfrm>
        </p:grpSpPr>
        <p:cxnSp>
          <p:nvCxnSpPr>
            <p:cNvPr id="80" name="Connector: Elbow 27">
              <a:extLst>
                <a:ext uri="{FF2B5EF4-FFF2-40B4-BE49-F238E27FC236}">
                  <a16:creationId xmlns:a16="http://schemas.microsoft.com/office/drawing/2014/main" id="{91C1328B-5EC4-4984-AE54-D72529F04D8A}"/>
                </a:ext>
              </a:extLst>
            </p:cNvPr>
            <p:cNvCxnSpPr>
              <a:cxnSpLocks/>
              <a:stCxn id="85" idx="2"/>
              <a:endCxn id="88" idx="2"/>
            </p:cNvCxnSpPr>
            <p:nvPr>
              <p:custDataLst>
                <p:tags r:id="rId4"/>
              </p:custDataLst>
            </p:nvPr>
          </p:nvCxnSpPr>
          <p:spPr>
            <a:xfrm rot="10800000" flipH="1" flipV="1">
              <a:off x="404159" y="1920837"/>
              <a:ext cx="332076" cy="2154059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28">
              <a:extLst>
                <a:ext uri="{FF2B5EF4-FFF2-40B4-BE49-F238E27FC236}">
                  <a16:creationId xmlns:a16="http://schemas.microsoft.com/office/drawing/2014/main" id="{84806C24-63B6-4D79-8858-483C23BF3F1A}"/>
                </a:ext>
              </a:extLst>
            </p:cNvPr>
            <p:cNvCxnSpPr>
              <a:cxnSpLocks/>
              <a:stCxn id="91" idx="2"/>
              <a:endCxn id="86" idx="2"/>
            </p:cNvCxnSpPr>
            <p:nvPr>
              <p:custDataLst>
                <p:tags r:id="rId5"/>
              </p:custDataLst>
            </p:nvPr>
          </p:nvCxnSpPr>
          <p:spPr>
            <a:xfrm rot="10800000" flipH="1" flipV="1">
              <a:off x="736235" y="2433231"/>
              <a:ext cx="480902" cy="553998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29">
              <a:extLst>
                <a:ext uri="{FF2B5EF4-FFF2-40B4-BE49-F238E27FC236}">
                  <a16:creationId xmlns:a16="http://schemas.microsoft.com/office/drawing/2014/main" id="{F1013AC1-B9AA-4FF4-8C53-5B9908B7853C}"/>
                </a:ext>
              </a:extLst>
            </p:cNvPr>
            <p:cNvCxnSpPr>
              <a:cxnSpLocks/>
              <a:stCxn id="91" idx="2"/>
              <a:endCxn id="87" idx="2"/>
            </p:cNvCxnSpPr>
            <p:nvPr/>
          </p:nvCxnSpPr>
          <p:spPr>
            <a:xfrm rot="10800000" flipH="1" flipV="1">
              <a:off x="736235" y="2433231"/>
              <a:ext cx="480902" cy="1097114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30">
              <a:extLst>
                <a:ext uri="{FF2B5EF4-FFF2-40B4-BE49-F238E27FC236}">
                  <a16:creationId xmlns:a16="http://schemas.microsoft.com/office/drawing/2014/main" id="{A21B547C-F9C9-46D9-BCC0-41AD6C84AB9F}"/>
                </a:ext>
              </a:extLst>
            </p:cNvPr>
            <p:cNvCxnSpPr>
              <a:cxnSpLocks/>
              <a:stCxn id="88" idx="2"/>
              <a:endCxn id="89" idx="2"/>
            </p:cNvCxnSpPr>
            <p:nvPr/>
          </p:nvCxnSpPr>
          <p:spPr>
            <a:xfrm rot="10800000" flipH="1" flipV="1">
              <a:off x="736235" y="4074896"/>
              <a:ext cx="480902" cy="559153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31">
              <a:extLst>
                <a:ext uri="{FF2B5EF4-FFF2-40B4-BE49-F238E27FC236}">
                  <a16:creationId xmlns:a16="http://schemas.microsoft.com/office/drawing/2014/main" id="{003A88B2-3C0F-43D6-9F0B-99ED057CFFDF}"/>
                </a:ext>
              </a:extLst>
            </p:cNvPr>
            <p:cNvCxnSpPr>
              <a:cxnSpLocks/>
              <a:stCxn id="88" idx="2"/>
              <a:endCxn id="90" idx="2"/>
            </p:cNvCxnSpPr>
            <p:nvPr>
              <p:custDataLst>
                <p:tags r:id="rId6"/>
              </p:custDataLst>
            </p:nvPr>
          </p:nvCxnSpPr>
          <p:spPr>
            <a:xfrm rot="10800000" flipH="1" flipV="1">
              <a:off x="736235" y="4074897"/>
              <a:ext cx="480902" cy="1089306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7">
              <a:extLst>
                <a:ext uri="{FF2B5EF4-FFF2-40B4-BE49-F238E27FC236}">
                  <a16:creationId xmlns:a16="http://schemas.microsoft.com/office/drawing/2014/main" id="{BF48724A-7AD3-46E1-A401-506D6A041F29}"/>
                </a:ext>
              </a:extLst>
            </p:cNvPr>
            <p:cNvSpPr/>
            <p:nvPr/>
          </p:nvSpPr>
          <p:spPr>
            <a:xfrm>
              <a:off x="404159" y="1866838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6" name="Oval 36">
              <a:extLst>
                <a:ext uri="{FF2B5EF4-FFF2-40B4-BE49-F238E27FC236}">
                  <a16:creationId xmlns:a16="http://schemas.microsoft.com/office/drawing/2014/main" id="{32F493A2-F954-4465-B965-8FA41B790D9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7137" y="2933229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7" name="Oval 37">
              <a:extLst>
                <a:ext uri="{FF2B5EF4-FFF2-40B4-BE49-F238E27FC236}">
                  <a16:creationId xmlns:a16="http://schemas.microsoft.com/office/drawing/2014/main" id="{4C157B5A-94C3-448B-9504-14EBE360ACBE}"/>
                </a:ext>
              </a:extLst>
            </p:cNvPr>
            <p:cNvSpPr/>
            <p:nvPr/>
          </p:nvSpPr>
          <p:spPr>
            <a:xfrm>
              <a:off x="1217137" y="3476345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8" name="Oval 51">
              <a:extLst>
                <a:ext uri="{FF2B5EF4-FFF2-40B4-BE49-F238E27FC236}">
                  <a16:creationId xmlns:a16="http://schemas.microsoft.com/office/drawing/2014/main" id="{0BC273FC-0A44-4F0D-B7B7-9B5BCDFD8BFF}"/>
                </a:ext>
              </a:extLst>
            </p:cNvPr>
            <p:cNvSpPr/>
            <p:nvPr/>
          </p:nvSpPr>
          <p:spPr>
            <a:xfrm>
              <a:off x="736235" y="4020897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9" name="Oval 52">
              <a:extLst>
                <a:ext uri="{FF2B5EF4-FFF2-40B4-BE49-F238E27FC236}">
                  <a16:creationId xmlns:a16="http://schemas.microsoft.com/office/drawing/2014/main" id="{9CE7D06A-3744-4936-8F28-021DA4338E97}"/>
                </a:ext>
              </a:extLst>
            </p:cNvPr>
            <p:cNvSpPr/>
            <p:nvPr/>
          </p:nvSpPr>
          <p:spPr>
            <a:xfrm>
              <a:off x="1217137" y="4580050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0" name="Oval 53">
              <a:extLst>
                <a:ext uri="{FF2B5EF4-FFF2-40B4-BE49-F238E27FC236}">
                  <a16:creationId xmlns:a16="http://schemas.microsoft.com/office/drawing/2014/main" id="{25671CAA-8F0D-4062-9FC4-45371CD47E82}"/>
                </a:ext>
              </a:extLst>
            </p:cNvPr>
            <p:cNvSpPr/>
            <p:nvPr/>
          </p:nvSpPr>
          <p:spPr>
            <a:xfrm>
              <a:off x="1217137" y="5110203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1" name="Oval 54">
              <a:extLst>
                <a:ext uri="{FF2B5EF4-FFF2-40B4-BE49-F238E27FC236}">
                  <a16:creationId xmlns:a16="http://schemas.microsoft.com/office/drawing/2014/main" id="{26385A48-87FF-4E74-8694-4B668BA32EDD}"/>
                </a:ext>
              </a:extLst>
            </p:cNvPr>
            <p:cNvSpPr/>
            <p:nvPr/>
          </p:nvSpPr>
          <p:spPr>
            <a:xfrm>
              <a:off x="736235" y="2379231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92" name="Connector: Elbow 55">
              <a:extLst>
                <a:ext uri="{FF2B5EF4-FFF2-40B4-BE49-F238E27FC236}">
                  <a16:creationId xmlns:a16="http://schemas.microsoft.com/office/drawing/2014/main" id="{0881EE64-CAF9-42AB-A77F-B8A602A5C626}"/>
                </a:ext>
              </a:extLst>
            </p:cNvPr>
            <p:cNvCxnSpPr>
              <a:cxnSpLocks/>
              <a:stCxn id="85" idx="2"/>
              <a:endCxn id="91" idx="2"/>
            </p:cNvCxnSpPr>
            <p:nvPr>
              <p:custDataLst>
                <p:tags r:id="rId8"/>
              </p:custDataLst>
            </p:nvPr>
          </p:nvCxnSpPr>
          <p:spPr>
            <a:xfrm rot="10800000" flipH="1" flipV="1">
              <a:off x="404159" y="1920837"/>
              <a:ext cx="332076" cy="512393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ovéPole 33"/>
          <p:cNvSpPr txBox="1"/>
          <p:nvPr>
            <p:custDataLst>
              <p:tags r:id="rId3"/>
            </p:custDataLst>
          </p:nvPr>
        </p:nvSpPr>
        <p:spPr>
          <a:xfrm>
            <a:off x="776174" y="6175667"/>
            <a:ext cx="10409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sng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Antigenní testy dlouhodobě zachytávají 18 – 20% nově pozitivně diagnostikovaných případů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Záchyt asymptomatických případů AG testy tvoří cca 7 – 9% všech nově diagnostikovaných.</a:t>
            </a:r>
          </a:p>
        </p:txBody>
      </p:sp>
    </p:spTree>
    <p:extLst>
      <p:ext uri="{BB962C8B-B14F-4D97-AF65-F5344CB8AC3E}">
        <p14:creationId xmlns:p14="http://schemas.microsoft.com/office/powerpoint/2010/main" val="2190808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275" y="3693109"/>
            <a:ext cx="11737724" cy="2238375"/>
          </a:xfrm>
        </p:spPr>
        <p:txBody>
          <a:bodyPr>
            <a:normAutofit/>
          </a:bodyPr>
          <a:lstStyle/>
          <a:p>
            <a:r>
              <a:rPr lang="cs-CZ" sz="5000" b="1" dirty="0"/>
              <a:t>Vybrané závěry prediktivních </a:t>
            </a:r>
            <a:endParaRPr lang="cs-CZ" sz="5000" b="1" dirty="0" smtClean="0"/>
          </a:p>
          <a:p>
            <a:r>
              <a:rPr lang="cs-CZ" sz="5000" b="1" dirty="0" smtClean="0"/>
              <a:t>populačních </a:t>
            </a:r>
            <a:r>
              <a:rPr lang="cs-CZ" sz="5000" b="1" dirty="0"/>
              <a:t>modelů </a:t>
            </a:r>
          </a:p>
        </p:txBody>
      </p:sp>
    </p:spTree>
    <p:extLst>
      <p:ext uri="{BB962C8B-B14F-4D97-AF65-F5344CB8AC3E}">
        <p14:creationId xmlns:p14="http://schemas.microsoft.com/office/powerpoint/2010/main" val="2841641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142875" y="2735152"/>
            <a:ext cx="115614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3200" b="1" dirty="0">
                <a:solidFill>
                  <a:srgbClr val="0000FF"/>
                </a:solidFill>
              </a:rPr>
              <a:t>Reálná data a vývoj epidemie dosud potvrzují, že rozvolnění </a:t>
            </a:r>
            <a:endParaRPr lang="cs-CZ" sz="3200" b="1" dirty="0" smtClean="0">
              <a:solidFill>
                <a:srgbClr val="0000FF"/>
              </a:solidFill>
            </a:endParaRPr>
          </a:p>
          <a:p>
            <a:pPr lvl="0" algn="ctr">
              <a:defRPr/>
            </a:pPr>
            <a:r>
              <a:rPr lang="cs-CZ" sz="3200" b="1" dirty="0" smtClean="0">
                <a:solidFill>
                  <a:srgbClr val="0000FF"/>
                </a:solidFill>
              </a:rPr>
              <a:t>v </a:t>
            </a:r>
            <a:r>
              <a:rPr lang="cs-CZ" sz="3200" b="1" dirty="0">
                <a:solidFill>
                  <a:srgbClr val="0000FF"/>
                </a:solidFill>
              </a:rPr>
              <a:t>dubnu </a:t>
            </a:r>
            <a:r>
              <a:rPr lang="cs-CZ" sz="3200" b="1" dirty="0" smtClean="0">
                <a:solidFill>
                  <a:srgbClr val="0000FF"/>
                </a:solidFill>
              </a:rPr>
              <a:t>a </a:t>
            </a:r>
            <a:r>
              <a:rPr lang="cs-CZ" sz="3200" b="1" dirty="0">
                <a:solidFill>
                  <a:srgbClr val="0000FF"/>
                </a:solidFill>
              </a:rPr>
              <a:t>po 3.5. se na vývoji epidemie neprojevilo, situace začíná být stabilní. Pokud i další kroky budou pozvolné a uvážené, lze </a:t>
            </a:r>
            <a:endParaRPr lang="cs-CZ" sz="3200" b="1" dirty="0" smtClean="0">
              <a:solidFill>
                <a:srgbClr val="0000FF"/>
              </a:solidFill>
            </a:endParaRPr>
          </a:p>
          <a:p>
            <a:pPr lvl="0" algn="ctr">
              <a:defRPr/>
            </a:pPr>
            <a:r>
              <a:rPr lang="cs-CZ" sz="3200" b="1" dirty="0" smtClean="0">
                <a:solidFill>
                  <a:srgbClr val="0000FF"/>
                </a:solidFill>
              </a:rPr>
              <a:t>i </a:t>
            </a:r>
            <a:r>
              <a:rPr lang="cs-CZ" sz="3200" b="1" dirty="0">
                <a:solidFill>
                  <a:srgbClr val="0000FF"/>
                </a:solidFill>
              </a:rPr>
              <a:t>v důsledku postupující vakcinace očekávat, že 7denní počet nově potvrzených případů bude dále významně klesat i v průběhu května. </a:t>
            </a: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142875" y="147236"/>
            <a:ext cx="11963400" cy="1875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Virová zátěž všech regionů klesá a rovněž pro další období lze očekávat pokles, který bude dále umocňován postupujícím očkováním. 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5199348" y="2182460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199348" y="610153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709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0790D6-BA3F-46D0-99B1-4BDE2A0A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398973" cy="576000"/>
          </a:xfrm>
        </p:spPr>
        <p:txBody>
          <a:bodyPr/>
          <a:lstStyle/>
          <a:p>
            <a:r>
              <a:rPr lang="en-US" dirty="0" err="1">
                <a:latin typeface="+mj-lt"/>
              </a:rPr>
              <a:t>Modelov</a:t>
            </a:r>
            <a:r>
              <a:rPr lang="cs-CZ" dirty="0">
                <a:latin typeface="+mj-lt"/>
              </a:rPr>
              <a:t>é scénáře: </a:t>
            </a:r>
            <a:r>
              <a:rPr lang="cs-CZ" dirty="0" err="1">
                <a:latin typeface="+mj-lt"/>
              </a:rPr>
              <a:t>7denní</a:t>
            </a:r>
            <a:r>
              <a:rPr lang="cs-CZ" dirty="0">
                <a:latin typeface="+mj-lt"/>
              </a:rPr>
              <a:t> hodnoty na 100 tisíc obyvatel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3C9B186B-8163-428B-A364-E90D3144B57D}"/>
              </a:ext>
            </a:extLst>
          </p:cNvPr>
          <p:cNvSpPr/>
          <p:nvPr/>
        </p:nvSpPr>
        <p:spPr>
          <a:xfrm>
            <a:off x="5485644" y="1173002"/>
            <a:ext cx="237744" cy="2377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35669B2F-D612-4664-B709-53D98132D57A}"/>
              </a:ext>
            </a:extLst>
          </p:cNvPr>
          <p:cNvSpPr txBox="1"/>
          <p:nvPr/>
        </p:nvSpPr>
        <p:spPr>
          <a:xfrm>
            <a:off x="5782825" y="1121195"/>
            <a:ext cx="157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Reálná data z IS IN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7DE1342D-EB8B-4B07-AF76-9D71853830EC}"/>
              </a:ext>
            </a:extLst>
          </p:cNvPr>
          <p:cNvSpPr txBox="1"/>
          <p:nvPr/>
        </p:nvSpPr>
        <p:spPr>
          <a:xfrm>
            <a:off x="2191937" y="1022638"/>
            <a:ext cx="3135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0,95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E4706C2C-C343-4CD4-BC4A-ED6979CFCE85}"/>
              </a:ext>
            </a:extLst>
          </p:cNvPr>
          <p:cNvCxnSpPr>
            <a:cxnSpLocks/>
          </p:cNvCxnSpPr>
          <p:nvPr/>
        </p:nvCxnSpPr>
        <p:spPr>
          <a:xfrm>
            <a:off x="1897192" y="1175760"/>
            <a:ext cx="23774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095375A6-BA75-44A5-A84A-36A5A097F6F7}"/>
              </a:ext>
            </a:extLst>
          </p:cNvPr>
          <p:cNvSpPr txBox="1"/>
          <p:nvPr/>
        </p:nvSpPr>
        <p:spPr>
          <a:xfrm>
            <a:off x="2191937" y="1247858"/>
            <a:ext cx="386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0,85</a:t>
            </a:r>
          </a:p>
        </p:txBody>
      </p:sp>
      <p:cxnSp>
        <p:nvCxnSpPr>
          <p:cNvPr id="23" name="Přímá spojnice 22">
            <a:extLst>
              <a:ext uri="{FF2B5EF4-FFF2-40B4-BE49-F238E27FC236}">
                <a16:creationId xmlns:a16="http://schemas.microsoft.com/office/drawing/2014/main" id="{AB76497E-F494-41CE-B6CE-8CEE02B36A8F}"/>
              </a:ext>
            </a:extLst>
          </p:cNvPr>
          <p:cNvCxnSpPr>
            <a:cxnSpLocks/>
          </p:cNvCxnSpPr>
          <p:nvPr/>
        </p:nvCxnSpPr>
        <p:spPr>
          <a:xfrm>
            <a:off x="1897192" y="1399067"/>
            <a:ext cx="237744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24">
            <a:extLst>
              <a:ext uri="{FF2B5EF4-FFF2-40B4-BE49-F238E27FC236}">
                <a16:creationId xmlns:a16="http://schemas.microsoft.com/office/drawing/2014/main" id="{E453CAE8-274D-40EB-837F-1DFE06B3FC2E}"/>
              </a:ext>
            </a:extLst>
          </p:cNvPr>
          <p:cNvCxnSpPr>
            <a:cxnSpLocks/>
          </p:cNvCxnSpPr>
          <p:nvPr/>
        </p:nvCxnSpPr>
        <p:spPr>
          <a:xfrm>
            <a:off x="1897192" y="1622373"/>
            <a:ext cx="23774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266137AA-9182-40A3-A142-5179882050AD}"/>
              </a:ext>
            </a:extLst>
          </p:cNvPr>
          <p:cNvSpPr txBox="1"/>
          <p:nvPr/>
        </p:nvSpPr>
        <p:spPr>
          <a:xfrm>
            <a:off x="2184080" y="1473077"/>
            <a:ext cx="38612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(scénáře ze dne 27. 4. 2021)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8B058FAD-246D-4FB5-9A38-9461A45D5931}"/>
              </a:ext>
            </a:extLst>
          </p:cNvPr>
          <p:cNvSpPr txBox="1"/>
          <p:nvPr/>
        </p:nvSpPr>
        <p:spPr>
          <a:xfrm rot="16200000">
            <a:off x="-1483263" y="3360473"/>
            <a:ext cx="36408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kumulativní 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s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prokázanou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nákazou COVID-19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tis. osob</a:t>
            </a: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D97E0517-3EC9-44C6-B315-D6D19D4240FA}"/>
              </a:ext>
            </a:extLst>
          </p:cNvPr>
          <p:cNvSpPr txBox="1"/>
          <p:nvPr/>
        </p:nvSpPr>
        <p:spPr>
          <a:xfrm>
            <a:off x="228000" y="6363777"/>
            <a:ext cx="11734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Modelované hodnoty byly korigovány, aby odpovídaly celotýdenním hodnotám, včetně volných dnů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(82 % pr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ůměrné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hodnoty v pracovních dnech).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79DCD2B-EC27-47E9-B6A4-F6F1F3F1E16B}"/>
              </a:ext>
            </a:extLst>
          </p:cNvPr>
          <p:cNvSpPr txBox="1"/>
          <p:nvPr/>
        </p:nvSpPr>
        <p:spPr>
          <a:xfrm>
            <a:off x="11525360" y="4820098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30FE691E-C2BD-4B30-A169-AABD4604D046}"/>
              </a:ext>
            </a:extLst>
          </p:cNvPr>
          <p:cNvSpPr txBox="1"/>
          <p:nvPr/>
        </p:nvSpPr>
        <p:spPr>
          <a:xfrm>
            <a:off x="11525360" y="5242445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ECB5EFCC-D0F1-494C-9551-8227F8750606}"/>
              </a:ext>
            </a:extLst>
          </p:cNvPr>
          <p:cNvSpPr txBox="1"/>
          <p:nvPr/>
        </p:nvSpPr>
        <p:spPr>
          <a:xfrm>
            <a:off x="10034632" y="964282"/>
            <a:ext cx="1945049" cy="1184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6. 6. 2021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(7denní 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kum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počet na 100 tis.)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324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117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55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CF9D18DF-5F8D-4144-AF44-4F3BB83E5008}"/>
              </a:ext>
            </a:extLst>
          </p:cNvPr>
          <p:cNvSpPr txBox="1"/>
          <p:nvPr/>
        </p:nvSpPr>
        <p:spPr>
          <a:xfrm>
            <a:off x="7944179" y="964282"/>
            <a:ext cx="1945048" cy="1184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15. 5. 2021 </a:t>
            </a:r>
            <a:b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(7denní 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kum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počet na 100 tis.)</a:t>
            </a:r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218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39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69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8458859" y="576002"/>
            <a:ext cx="2973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Predikované hodnoty </a:t>
            </a:r>
          </a:p>
        </p:txBody>
      </p:sp>
      <p:sp>
        <p:nvSpPr>
          <p:cNvPr id="24" name="TextovéPole 23"/>
          <p:cNvSpPr txBox="1"/>
          <p:nvPr/>
        </p:nvSpPr>
        <p:spPr>
          <a:xfrm>
            <a:off x="5782825" y="2757913"/>
            <a:ext cx="5928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Dle stávajícího trendu dojde k dalšímu zásadnímu poklesu virové zátěže populace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 mezi 17. 5.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 -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20.5. 2021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8" y="964282"/>
            <a:ext cx="11356848" cy="595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94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Šipka dolů 1"/>
          <p:cNvSpPr/>
          <p:nvPr/>
        </p:nvSpPr>
        <p:spPr>
          <a:xfrm>
            <a:off x="5354594" y="1364949"/>
            <a:ext cx="1220245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délník 2"/>
          <p:cNvSpPr/>
          <p:nvPr/>
        </p:nvSpPr>
        <p:spPr>
          <a:xfrm>
            <a:off x="325033" y="273574"/>
            <a:ext cx="11279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Stávající vývoj epidemie je velmi pozitivní, populační zátěž významně klesá a projevuje se již postupující vakcinace rizikových skupin obyvatel </a:t>
            </a:r>
            <a:endParaRPr kumimoji="0" lang="cs-CZ" sz="24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151249" y="6145868"/>
            <a:ext cx="1626932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délník 3"/>
          <p:cNvSpPr/>
          <p:nvPr/>
        </p:nvSpPr>
        <p:spPr>
          <a:xfrm>
            <a:off x="390522" y="2284098"/>
            <a:ext cx="1114838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sng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Současný vývoj odpovídá velmi optimistickému scénáři</a:t>
            </a:r>
            <a:r>
              <a:rPr kumimoji="0" lang="cs-CZ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který předpokládal rychlé brždění epidemie odpovídající reprodukčnímu číslu cca 0,8, posílenému o rychlý efekt postupující vakcinace (imunita dosažená již po 1. dávce vakcíny)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800" b="1" kern="0" dirty="0" smtClean="0">
              <a:solidFill>
                <a:srgbClr val="3333CC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800" b="1" kern="0" dirty="0">
              <a:solidFill>
                <a:srgbClr val="3333CC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dokládají i reálná data proložená při validaci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modelu z 5.3. 2021</a:t>
            </a:r>
            <a:endParaRPr kumimoji="0" lang="cs-CZ" sz="3200" b="1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Šipka dolů 6"/>
          <p:cNvSpPr/>
          <p:nvPr/>
        </p:nvSpPr>
        <p:spPr>
          <a:xfrm>
            <a:off x="5354593" y="4277802"/>
            <a:ext cx="1220245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11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FE704B5B-9FCF-415D-8B58-809F94819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48" y="1526464"/>
            <a:ext cx="7250497" cy="3240000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SEIRV model: udržení a významné posílení opatření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</a:t>
            </a:r>
            <a:r>
              <a:rPr kumimoji="0" lang="en-US" sz="22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projevu</a:t>
            </a:r>
            <a:r>
              <a:rPr kumimoji="0" lang="en-US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rozvoln</a:t>
            </a:r>
            <a:r>
              <a:rPr kumimoji="0" lang="cs-CZ" sz="22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ění</a:t>
            </a: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 dubnu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zahrnutí vlivu očkování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340641" y="1532028"/>
            <a:ext cx="381118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o 70 %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(simulace šíření nakažlivějších forem viru, simulace nedodržování opatření)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19.2.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20 %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20 %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72750" y="1532028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203973" y="1369564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Simulace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197205"/>
            <a:ext cx="360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klouzavý průměr,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0196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  <p:graphicFrame>
        <p:nvGraphicFramePr>
          <p:cNvPr id="15" name="Tabulka 10">
            <a:extLst>
              <a:ext uri="{FF2B5EF4-FFF2-40B4-BE49-F238E27FC236}">
                <a16:creationId xmlns:a16="http://schemas.microsoft.com/office/drawing/2014/main" id="{4980723B-CE17-4BB1-95EB-C838B644D0EE}"/>
              </a:ext>
            </a:extLst>
          </p:cNvPr>
          <p:cNvGraphicFramePr>
            <a:graphicFrameLocks noGrp="1"/>
          </p:cNvGraphicFramePr>
          <p:nvPr/>
        </p:nvGraphicFramePr>
        <p:xfrm>
          <a:off x="200608" y="4765643"/>
          <a:ext cx="7834447" cy="830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996">
                  <a:extLst>
                    <a:ext uri="{9D8B030D-6E8A-4147-A177-3AD203B41FA5}">
                      <a16:colId xmlns:a16="http://schemas.microsoft.com/office/drawing/2014/main" val="2668584180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338296863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3321566055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650665797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2879972236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194269133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562465228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endParaRPr lang="cs-CZ" sz="1200" b="1" i="0" u="none" strike="noStrike" noProof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březen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duben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  <a:endParaRPr lang="cs-CZ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  <a:tr h="280371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Nově za měsíc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950241"/>
                  </a:ext>
                </a:extLst>
              </a:tr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Kumulativně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1 279 000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1 551 000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1 664 000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1 702 000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020435"/>
                  </a:ext>
                </a:extLst>
              </a:tr>
            </a:tbl>
          </a:graphicData>
        </a:graphic>
      </p:graphicFrame>
      <p:sp>
        <p:nvSpPr>
          <p:cNvPr id="2" name="TextovéPole 1">
            <a:extLst>
              <a:ext uri="{FF2B5EF4-FFF2-40B4-BE49-F238E27FC236}">
                <a16:creationId xmlns:a16="http://schemas.microsoft.com/office/drawing/2014/main" id="{3006972F-DFB3-4559-816B-3ADA61240E58}"/>
              </a:ext>
            </a:extLst>
          </p:cNvPr>
          <p:cNvSpPr txBox="1"/>
          <p:nvPr/>
        </p:nvSpPr>
        <p:spPr>
          <a:xfrm>
            <a:off x="8495254" y="5361018"/>
            <a:ext cx="3501957" cy="64633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RYCHLÝ SCÉNÁŘ: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Imunita od data první dávky</a:t>
            </a:r>
          </a:p>
        </p:txBody>
      </p:sp>
    </p:spTree>
    <p:extLst>
      <p:ext uri="{BB962C8B-B14F-4D97-AF65-F5344CB8AC3E}">
        <p14:creationId xmlns:p14="http://schemas.microsoft.com/office/powerpoint/2010/main" val="839093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75BBC4F0-8D45-47A6-887C-6C5BCA41B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29" y="1529113"/>
            <a:ext cx="7250497" cy="3240000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SEIRV model: udržení a významné posílení opatření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sng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</a:t>
            </a:r>
            <a:r>
              <a:rPr kumimoji="0" lang="en-US" sz="22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projevu</a:t>
            </a:r>
            <a:r>
              <a:rPr kumimoji="0" lang="en-US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rozvoln</a:t>
            </a:r>
            <a:r>
              <a:rPr kumimoji="0" lang="cs-CZ" sz="22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ění</a:t>
            </a: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 dubnu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zahrnutí vlivu očkování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340641" y="1532028"/>
            <a:ext cx="381118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o 70 %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(simulace šíření nakažlivějších forem viru, simulace nedodržování opatření)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19.2.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20 %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20 %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72750" y="1532028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203973" y="1369564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Simulace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197205"/>
            <a:ext cx="360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PRACOVNÍ DNY,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0196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  <p:graphicFrame>
        <p:nvGraphicFramePr>
          <p:cNvPr id="15" name="Tabulka 10">
            <a:extLst>
              <a:ext uri="{FF2B5EF4-FFF2-40B4-BE49-F238E27FC236}">
                <a16:creationId xmlns:a16="http://schemas.microsoft.com/office/drawing/2014/main" id="{4980723B-CE17-4BB1-95EB-C838B644D0EE}"/>
              </a:ext>
            </a:extLst>
          </p:cNvPr>
          <p:cNvGraphicFramePr>
            <a:graphicFrameLocks noGrp="1"/>
          </p:cNvGraphicFramePr>
          <p:nvPr/>
        </p:nvGraphicFramePr>
        <p:xfrm>
          <a:off x="200608" y="4765643"/>
          <a:ext cx="7834447" cy="830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996">
                  <a:extLst>
                    <a:ext uri="{9D8B030D-6E8A-4147-A177-3AD203B41FA5}">
                      <a16:colId xmlns:a16="http://schemas.microsoft.com/office/drawing/2014/main" val="2668584180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338296863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3321566055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650665797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2879972236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194269133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562465228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endParaRPr lang="cs-CZ" sz="1200" b="1" i="0" u="none" strike="noStrike" noProof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březen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duben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  <a:endParaRPr lang="cs-CZ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  <a:tr h="280371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Nově za měsíc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950241"/>
                  </a:ext>
                </a:extLst>
              </a:tr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Kumulativně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1 279 000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1 551 000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1 664 000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1 702 000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020435"/>
                  </a:ext>
                </a:extLst>
              </a:tr>
            </a:tbl>
          </a:graphicData>
        </a:graphic>
      </p:graphicFrame>
      <p:sp>
        <p:nvSpPr>
          <p:cNvPr id="2" name="TextovéPole 1">
            <a:extLst>
              <a:ext uri="{FF2B5EF4-FFF2-40B4-BE49-F238E27FC236}">
                <a16:creationId xmlns:a16="http://schemas.microsoft.com/office/drawing/2014/main" id="{3006972F-DFB3-4559-816B-3ADA61240E58}"/>
              </a:ext>
            </a:extLst>
          </p:cNvPr>
          <p:cNvSpPr txBox="1"/>
          <p:nvPr/>
        </p:nvSpPr>
        <p:spPr>
          <a:xfrm>
            <a:off x="8495254" y="5465793"/>
            <a:ext cx="3501957" cy="64633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RYCHLÝ SCÉNÁŘ: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Imunita od data první dávky</a:t>
            </a:r>
          </a:p>
        </p:txBody>
      </p:sp>
    </p:spTree>
    <p:extLst>
      <p:ext uri="{BB962C8B-B14F-4D97-AF65-F5344CB8AC3E}">
        <p14:creationId xmlns:p14="http://schemas.microsoft.com/office/powerpoint/2010/main" val="1446094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132777" y="210275"/>
            <a:ext cx="118849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Dlouhodobější predikce vývoje zátěže nemocnic </a:t>
            </a:r>
            <a:endParaRPr kumimoji="0" lang="cs-CZ" sz="3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zdravotních </a:t>
            </a:r>
            <a:r>
              <a:rPr kumimoji="0" lang="cs-CZ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dopadů</a:t>
            </a:r>
            <a:endParaRPr kumimoji="0" lang="cs-CZ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119203" y="1427122"/>
            <a:ext cx="1640138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bdélník 12"/>
          <p:cNvSpPr/>
          <p:nvPr/>
        </p:nvSpPr>
        <p:spPr>
          <a:xfrm>
            <a:off x="328478" y="1999582"/>
            <a:ext cx="112215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Relativně optimistické scénáře se v čase naplnily a epidemie začala na populační úrovni významně zpomalovat již v 1. polovině března. Pozitivní dopad na zátěž nemocnic avšak nastal až po 15. březnu.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800" b="1" kern="0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Modely z 5.3. jsou nadále funkční a predikce rychlého poklesu zátěže se shodují s realitou.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Modely byly nově doplněny o předpokládaný efekt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vakcinace </a:t>
            </a:r>
            <a:r>
              <a:rPr kumimoji="0" lang="cs-CZ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seniorních</a:t>
            </a:r>
            <a:r>
              <a:rPr kumimoji="0" lang="cs-CZ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skupin. </a:t>
            </a:r>
            <a:endParaRPr kumimoji="0" lang="cs-CZ" sz="28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Šipka dolů 6"/>
          <p:cNvSpPr/>
          <p:nvPr/>
        </p:nvSpPr>
        <p:spPr>
          <a:xfrm>
            <a:off x="5119203" y="6140682"/>
            <a:ext cx="1640138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91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Predikovaný počet </a:t>
            </a:r>
            <a:r>
              <a:rPr lang="cs-CZ" u="sng" dirty="0">
                <a:latin typeface="+mj-lt"/>
              </a:rPr>
              <a:t>aktuálně hospitalizovaných</a:t>
            </a:r>
            <a:endParaRPr lang="cs-CZ" dirty="0">
              <a:latin typeface="+mj-lt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881953E-570E-4182-9AFA-D9A699C6849D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A7E4FAD-9A6D-4CCA-B14F-AA0E330C5B2E}"/>
              </a:ext>
            </a:extLst>
          </p:cNvPr>
          <p:cNvSpPr/>
          <p:nvPr/>
        </p:nvSpPr>
        <p:spPr>
          <a:xfrm>
            <a:off x="7364597" y="1015118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533651" y="3049018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aktuálně hospitalizovaných</a:t>
            </a:r>
          </a:p>
        </p:txBody>
      </p:sp>
      <p:sp>
        <p:nvSpPr>
          <p:cNvPr id="24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sp>
        <p:nvSpPr>
          <p:cNvPr id="19" name="TextovéPole 8">
            <a:extLst>
              <a:ext uri="{FF2B5EF4-FFF2-40B4-BE49-F238E27FC236}">
                <a16:creationId xmlns:a16="http://schemas.microsoft.com/office/drawing/2014/main" id="{98BCF740-215F-4BF1-81D2-071D0AC1B1C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428323" y="1547215"/>
            <a:ext cx="4294272" cy="646331"/>
          </a:xfrm>
          <a:prstGeom prst="rect">
            <a:avLst/>
          </a:prstGeom>
          <a:solidFill>
            <a:srgbClr val="00B050"/>
          </a:solidFill>
          <a:ln>
            <a:solidFill>
              <a:srgbClr val="00CD6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predikcí: silný dopad opatření z března a významný útlum epidemie</a:t>
            </a:r>
          </a:p>
        </p:txBody>
      </p:sp>
      <p:sp>
        <p:nvSpPr>
          <p:cNvPr id="21" name="TextovéPole 29">
            <a:extLst>
              <a:ext uri="{FF2B5EF4-FFF2-40B4-BE49-F238E27FC236}">
                <a16:creationId xmlns:a16="http://schemas.microsoft.com/office/drawing/2014/main" id="{602F99BE-AFE6-47D2-9EA6-3318EF4317E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108982" y="2403549"/>
            <a:ext cx="3613612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vliv vakcinace/pomalý efekt*</a:t>
            </a:r>
          </a:p>
        </p:txBody>
      </p:sp>
      <p:sp>
        <p:nvSpPr>
          <p:cNvPr id="22" name="TextovéPole 30">
            <a:extLst>
              <a:ext uri="{FF2B5EF4-FFF2-40B4-BE49-F238E27FC236}">
                <a16:creationId xmlns:a16="http://schemas.microsoft.com/office/drawing/2014/main" id="{99D48799-198A-4CCB-BABE-1DE98ED3211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108982" y="2943321"/>
            <a:ext cx="3613612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vliv vakcinace/rychlý efekt*</a:t>
            </a:r>
          </a:p>
        </p:txBody>
      </p:sp>
      <p:cxnSp>
        <p:nvCxnSpPr>
          <p:cNvPr id="3" name="Přímá spojnice 2"/>
          <p:cNvCxnSpPr/>
          <p:nvPr/>
        </p:nvCxnSpPr>
        <p:spPr>
          <a:xfrm>
            <a:off x="7522589" y="2592371"/>
            <a:ext cx="509505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13"/>
          <p:cNvCxnSpPr/>
          <p:nvPr/>
        </p:nvCxnSpPr>
        <p:spPr>
          <a:xfrm>
            <a:off x="7522589" y="3112417"/>
            <a:ext cx="509505" cy="0"/>
          </a:xfrm>
          <a:prstGeom prst="line">
            <a:avLst/>
          </a:prstGeom>
          <a:ln w="38100">
            <a:solidFill>
              <a:srgbClr val="FF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8069802" y="3581880"/>
            <a:ext cx="380279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 zahrnující vliv vakcinace kalkuluje s proočkovanými skupinami osob jako s rezistentními a vyřazuje je z </a:t>
            </a:r>
            <a:r>
              <a:rPr kumimoji="0" lang="cs-CZ" sz="11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kohort s pravděpodobným rizikem 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nákazy a </a:t>
            </a:r>
            <a:r>
              <a:rPr kumimoji="0" lang="cs-CZ" sz="11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rizikem následné 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hospitalizace. Časový postup proočkování vybraných věkových kategorií populace je odvozen od plánu dodávek vakcín a od strategie očkování. Pomalý efekt vakcinace předpokládá dosažení plné rezistence až po dvou dávkách vakcíny, </a:t>
            </a:r>
            <a:r>
              <a:rPr kumimoji="0" lang="cs-CZ" sz="11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rychlý efekt 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kalkuluje s ochranou daného jedince již po 14 dnech od první dávky vakcíny. </a:t>
            </a:r>
          </a:p>
        </p:txBody>
      </p:sp>
    </p:spTree>
    <p:extLst>
      <p:ext uri="{BB962C8B-B14F-4D97-AF65-F5344CB8AC3E}">
        <p14:creationId xmlns:p14="http://schemas.microsoft.com/office/powerpoint/2010/main" val="782730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Predikovaný počet </a:t>
            </a:r>
            <a:r>
              <a:rPr lang="cs-CZ" u="sng" dirty="0">
                <a:latin typeface="+mj-lt"/>
              </a:rPr>
              <a:t>nových hospitalizačních</a:t>
            </a:r>
            <a:r>
              <a:rPr lang="cs-CZ" dirty="0">
                <a:latin typeface="+mj-lt"/>
              </a:rPr>
              <a:t> případů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828607" y="3049018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nových hospitalizačních případů </a:t>
            </a:r>
          </a:p>
        </p:txBody>
      </p:sp>
      <p:sp>
        <p:nvSpPr>
          <p:cNvPr id="15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30BB482-BBA1-4B51-97C3-EC21F9C9ABDD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Rectangle 4">
            <a:extLst>
              <a:ext uri="{FF2B5EF4-FFF2-40B4-BE49-F238E27FC236}">
                <a16:creationId xmlns:a16="http://schemas.microsoft.com/office/drawing/2014/main" id="{7A7E4FAD-9A6D-4CCA-B14F-AA0E330C5B2E}"/>
              </a:ext>
            </a:extLst>
          </p:cNvPr>
          <p:cNvSpPr/>
          <p:nvPr/>
        </p:nvSpPr>
        <p:spPr>
          <a:xfrm>
            <a:off x="7364597" y="1015118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scénář:</a:t>
            </a:r>
          </a:p>
        </p:txBody>
      </p:sp>
      <p:sp>
        <p:nvSpPr>
          <p:cNvPr id="13" name="TextovéPole 8">
            <a:extLst>
              <a:ext uri="{FF2B5EF4-FFF2-40B4-BE49-F238E27FC236}">
                <a16:creationId xmlns:a16="http://schemas.microsoft.com/office/drawing/2014/main" id="{98BCF740-215F-4BF1-81D2-071D0AC1B1C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428323" y="1547215"/>
            <a:ext cx="4294272" cy="646331"/>
          </a:xfrm>
          <a:prstGeom prst="rect">
            <a:avLst/>
          </a:prstGeom>
          <a:solidFill>
            <a:srgbClr val="00B050"/>
          </a:solidFill>
          <a:ln>
            <a:solidFill>
              <a:srgbClr val="00CD6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predikcí: silný dopad opatření z března a významný útlum epidemie</a:t>
            </a:r>
          </a:p>
        </p:txBody>
      </p:sp>
      <p:sp>
        <p:nvSpPr>
          <p:cNvPr id="16" name="TextovéPole 29">
            <a:extLst>
              <a:ext uri="{FF2B5EF4-FFF2-40B4-BE49-F238E27FC236}">
                <a16:creationId xmlns:a16="http://schemas.microsoft.com/office/drawing/2014/main" id="{602F99BE-AFE6-47D2-9EA6-3318EF4317E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108982" y="2403549"/>
            <a:ext cx="3613612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vliv vakcinace/pomalý efekt*</a:t>
            </a:r>
          </a:p>
        </p:txBody>
      </p:sp>
      <p:sp>
        <p:nvSpPr>
          <p:cNvPr id="17" name="TextovéPole 30">
            <a:extLst>
              <a:ext uri="{FF2B5EF4-FFF2-40B4-BE49-F238E27FC236}">
                <a16:creationId xmlns:a16="http://schemas.microsoft.com/office/drawing/2014/main" id="{99D48799-198A-4CCB-BABE-1DE98ED3211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108982" y="2943321"/>
            <a:ext cx="3613612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vliv vakcinace/rychlý efekt*</a:t>
            </a:r>
          </a:p>
        </p:txBody>
      </p:sp>
      <p:cxnSp>
        <p:nvCxnSpPr>
          <p:cNvPr id="19" name="Přímá spojnice 18"/>
          <p:cNvCxnSpPr/>
          <p:nvPr/>
        </p:nvCxnSpPr>
        <p:spPr>
          <a:xfrm>
            <a:off x="7522589" y="2592371"/>
            <a:ext cx="509505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19"/>
          <p:cNvCxnSpPr/>
          <p:nvPr/>
        </p:nvCxnSpPr>
        <p:spPr>
          <a:xfrm>
            <a:off x="7522589" y="3112417"/>
            <a:ext cx="509505" cy="0"/>
          </a:xfrm>
          <a:prstGeom prst="line">
            <a:avLst/>
          </a:prstGeom>
          <a:ln w="38100">
            <a:solidFill>
              <a:srgbClr val="FF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8069802" y="3581880"/>
            <a:ext cx="380279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 zahrnující vliv vakcinace kalkuluje s proočkovanými skupinami osob jako s rezistentními a vyřazuje je z kohort s pravděpodobným rizikem nákazy a rizikem následné hospitalizace. Časový postup proočkování vybraných věkových kategorií populace je odvozen od plánu dodávek vakcín a od strategie očkování. Pomalý efekt vakcinace předpokládá dosažení plné rezistence až po dvou dávkách vakcíny, rychlý efekt kalkuluje s ochranou daného jedince již po 14 dnech od první dávky vakcíny. </a:t>
            </a:r>
          </a:p>
        </p:txBody>
      </p:sp>
    </p:spTree>
    <p:extLst>
      <p:ext uri="{BB962C8B-B14F-4D97-AF65-F5344CB8AC3E}">
        <p14:creationId xmlns:p14="http://schemas.microsoft.com/office/powerpoint/2010/main" val="1110112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1392507" y="1602506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3842" y="873810"/>
            <a:ext cx="1134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 dospělých, významněji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 kategoriích </a:t>
            </a:r>
            <a:r>
              <a:rPr kumimoji="0" lang="cs-CZ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seniorního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věku – </a:t>
            </a: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vliv očkování </a:t>
            </a:r>
          </a:p>
        </p:txBody>
      </p:sp>
    </p:spTree>
    <p:extLst>
      <p:ext uri="{BB962C8B-B14F-4D97-AF65-F5344CB8AC3E}">
        <p14:creationId xmlns:p14="http://schemas.microsoft.com/office/powerpoint/2010/main" val="4126494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Predikovaný počet </a:t>
            </a:r>
            <a:r>
              <a:rPr lang="cs-CZ" u="sng" dirty="0">
                <a:latin typeface="+mj-lt"/>
              </a:rPr>
              <a:t>zemřelých</a:t>
            </a:r>
            <a:endParaRPr lang="cs-CZ" dirty="0"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712917" y="3049018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zemřelých </a:t>
            </a:r>
          </a:p>
        </p:txBody>
      </p: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66216535-8B7F-43D5-81D9-9F3ED2725AE3}"/>
              </a:ext>
            </a:extLst>
          </p:cNvPr>
          <p:cNvGraphicFramePr/>
          <p:nvPr>
            <p:custDataLst>
              <p:tags r:id="rId2"/>
            </p:custDataLst>
            <p:extLst/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2" name="Rectangle 4">
            <a:extLst>
              <a:ext uri="{FF2B5EF4-FFF2-40B4-BE49-F238E27FC236}">
                <a16:creationId xmlns:a16="http://schemas.microsoft.com/office/drawing/2014/main" id="{7A7E4FAD-9A6D-4CCA-B14F-AA0E330C5B2E}"/>
              </a:ext>
            </a:extLst>
          </p:cNvPr>
          <p:cNvSpPr/>
          <p:nvPr/>
        </p:nvSpPr>
        <p:spPr>
          <a:xfrm>
            <a:off x="7364597" y="1015118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scénář:</a:t>
            </a:r>
          </a:p>
        </p:txBody>
      </p:sp>
      <p:sp>
        <p:nvSpPr>
          <p:cNvPr id="14" name="TextovéPole 8">
            <a:extLst>
              <a:ext uri="{FF2B5EF4-FFF2-40B4-BE49-F238E27FC236}">
                <a16:creationId xmlns:a16="http://schemas.microsoft.com/office/drawing/2014/main" id="{98BCF740-215F-4BF1-81D2-071D0AC1B1C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428323" y="1547215"/>
            <a:ext cx="4294272" cy="646331"/>
          </a:xfrm>
          <a:prstGeom prst="rect">
            <a:avLst/>
          </a:prstGeom>
          <a:solidFill>
            <a:srgbClr val="00B050"/>
          </a:solidFill>
          <a:ln>
            <a:solidFill>
              <a:srgbClr val="00CD6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predikcí: silný dopad opatření z března a významný útlum epidemie</a:t>
            </a:r>
          </a:p>
        </p:txBody>
      </p:sp>
      <p:sp>
        <p:nvSpPr>
          <p:cNvPr id="15" name="TextovéPole 29">
            <a:extLst>
              <a:ext uri="{FF2B5EF4-FFF2-40B4-BE49-F238E27FC236}">
                <a16:creationId xmlns:a16="http://schemas.microsoft.com/office/drawing/2014/main" id="{602F99BE-AFE6-47D2-9EA6-3318EF4317E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108982" y="2403549"/>
            <a:ext cx="3613612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vliv vakcinace/pomalý efekt*</a:t>
            </a:r>
          </a:p>
        </p:txBody>
      </p:sp>
      <p:sp>
        <p:nvSpPr>
          <p:cNvPr id="16" name="TextovéPole 30">
            <a:extLst>
              <a:ext uri="{FF2B5EF4-FFF2-40B4-BE49-F238E27FC236}">
                <a16:creationId xmlns:a16="http://schemas.microsoft.com/office/drawing/2014/main" id="{99D48799-198A-4CCB-BABE-1DE98ED3211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108982" y="2943321"/>
            <a:ext cx="3613612" cy="36933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vliv vakcinace/rychlý efekt*</a:t>
            </a:r>
          </a:p>
        </p:txBody>
      </p:sp>
      <p:cxnSp>
        <p:nvCxnSpPr>
          <p:cNvPr id="19" name="Přímá spojnice 18"/>
          <p:cNvCxnSpPr/>
          <p:nvPr/>
        </p:nvCxnSpPr>
        <p:spPr>
          <a:xfrm>
            <a:off x="7522589" y="2592371"/>
            <a:ext cx="509505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19"/>
          <p:cNvCxnSpPr/>
          <p:nvPr/>
        </p:nvCxnSpPr>
        <p:spPr>
          <a:xfrm>
            <a:off x="7522589" y="3112417"/>
            <a:ext cx="509505" cy="0"/>
          </a:xfrm>
          <a:prstGeom prst="line">
            <a:avLst/>
          </a:prstGeom>
          <a:ln w="38100">
            <a:solidFill>
              <a:srgbClr val="FF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8069802" y="3581880"/>
            <a:ext cx="380279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 zahrnující vliv vakcinace kalkuluje s proočkovanými skupinami osob jako s rezistentními a vyřazuje je z kohort s pravděpodobným rizikem nákazy a rizikem následné hospitalizace. Časový postup proočkování vybraných věkových kategorií populace je odvozen od plánu dodávek vakcín a od strategie očkování. Pomalý efekt vakcinace předpokládá dosažení plné rezistence až po dvou dávkách vakcíny, rychlý efekt kalkuluje s ochranou daného jedince již po 14 dnech od první dávky vakcíny. </a:t>
            </a:r>
          </a:p>
        </p:txBody>
      </p:sp>
    </p:spTree>
    <p:extLst>
      <p:ext uri="{BB962C8B-B14F-4D97-AF65-F5344CB8AC3E}">
        <p14:creationId xmlns:p14="http://schemas.microsoft.com/office/powerpoint/2010/main" val="2883171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693109"/>
            <a:ext cx="11905307" cy="2367967"/>
          </a:xfrm>
        </p:spPr>
        <p:txBody>
          <a:bodyPr>
            <a:normAutofit/>
          </a:bodyPr>
          <a:lstStyle/>
          <a:p>
            <a:r>
              <a:rPr lang="cs-CZ" sz="4000" b="1" dirty="0"/>
              <a:t>Testy u dětí obecně</a:t>
            </a:r>
          </a:p>
          <a:p>
            <a:r>
              <a:rPr lang="cs-CZ" sz="4000" b="1" dirty="0"/>
              <a:t>Souhrnné výsledky testů ze škol </a:t>
            </a:r>
            <a:endParaRPr lang="cs-CZ" sz="4000" b="1" i="1" dirty="0"/>
          </a:p>
        </p:txBody>
      </p:sp>
    </p:spTree>
    <p:extLst>
      <p:ext uri="{BB962C8B-B14F-4D97-AF65-F5344CB8AC3E}">
        <p14:creationId xmlns:p14="http://schemas.microsoft.com/office/powerpoint/2010/main" val="1797817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596C74F-0221-4E8A-956E-65A82E2B961A}"/>
              </a:ext>
            </a:extLst>
          </p:cNvPr>
          <p:cNvSpPr txBox="1"/>
          <p:nvPr/>
        </p:nvSpPr>
        <p:spPr>
          <a:xfrm>
            <a:off x="2162175" y="6545102"/>
            <a:ext cx="707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7462673"/>
              </p:ext>
            </p:extLst>
          </p:nvPr>
        </p:nvGraphicFramePr>
        <p:xfrm>
          <a:off x="1392507" y="1411624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238654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26" name="Obdélník 25">
            <a:extLst>
              <a:ext uri="{FF2B5EF4-FFF2-40B4-BE49-F238E27FC236}">
                <a16:creationId xmlns:a16="http://schemas.microsoft.com/office/drawing/2014/main" id="{56BE7CCB-72FB-4FD9-853A-D05AEC7FC53A}"/>
              </a:ext>
            </a:extLst>
          </p:cNvPr>
          <p:cNvSpPr/>
          <p:nvPr/>
        </p:nvSpPr>
        <p:spPr>
          <a:xfrm>
            <a:off x="1831583" y="1542954"/>
            <a:ext cx="204105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21.12. do 3.1. vánoční školní prázdniny</a:t>
            </a:r>
            <a:endParaRPr kumimoji="0" lang="cs-CZ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E8EB343B-FF9D-4901-9D18-93F29BAC2468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2026069" y="2019626"/>
            <a:ext cx="0" cy="129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délník 18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654407" y="1619642"/>
            <a:ext cx="2117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1. 3. přerušení veškeré prezenční výuky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6D42FF0-6565-403F-B660-2326C9C9049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852108" y="2085115"/>
            <a:ext cx="3211835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4. 1. pokračuje výuka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1. a 2. třídách, přípravných třídách a  speciálních, mateřských školách a praktických školách</a:t>
            </a:r>
          </a:p>
        </p:txBody>
      </p: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5FF670A9-C78E-4ED3-A53F-0C6026BEF7F3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765968" y="2636762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C84AA3A6-B8AF-4AD3-9609-5B6777C769C4}"/>
              </a:ext>
            </a:extLst>
          </p:cNvPr>
          <p:cNvCxnSpPr>
            <a:cxnSpLocks/>
          </p:cNvCxnSpPr>
          <p:nvPr/>
        </p:nvCxnSpPr>
        <p:spPr>
          <a:xfrm>
            <a:off x="6519273" y="2223492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5215" y="613076"/>
            <a:ext cx="1134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 dětí. </a:t>
            </a: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Testování po 12.4. zastavilo pokles u dětí mladších než 11 let, nedochází ale k eskalaci a nárůstu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903700" y="2763492"/>
            <a:ext cx="2117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 4. postupný návrat nižších ročníků ZŠ, rotační systém</a:t>
            </a:r>
          </a:p>
        </p:txBody>
      </p: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C84AA3A6-B8AF-4AD3-9609-5B6777C769C4}"/>
              </a:ext>
            </a:extLst>
          </p:cNvPr>
          <p:cNvCxnSpPr>
            <a:cxnSpLocks/>
          </p:cNvCxnSpPr>
          <p:nvPr/>
        </p:nvCxnSpPr>
        <p:spPr>
          <a:xfrm>
            <a:off x="8962200" y="3477531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19"/>
          <p:cNvCxnSpPr/>
          <p:nvPr/>
        </p:nvCxnSpPr>
        <p:spPr>
          <a:xfrm flipV="1">
            <a:off x="1866087" y="5331125"/>
            <a:ext cx="8269949" cy="862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613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315" y="4267813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12.</a:t>
            </a:r>
            <a:r>
              <a:rPr lang="en-US" sz="2000" dirty="0">
                <a:latin typeface="+mn-lt"/>
              </a:rPr>
              <a:t>5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: 0-4 let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E85FA95-C1A5-4C64-9392-6663D81F7BAD}"/>
              </a:ext>
            </a:extLst>
          </p:cNvPr>
          <p:cNvGraphicFramePr/>
          <p:nvPr>
            <p:custDataLst>
              <p:tags r:id="rId3"/>
            </p:custDataLst>
            <p:extLst/>
          </p:nvPr>
        </p:nvGraphicFramePr>
        <p:xfrm>
          <a:off x="5037332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4"/>
            </p:custDataLst>
            <p:extLst/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F703C0B-9F55-4E7D-AB33-CC7F35F8E1C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493C1B-0E57-4EEE-BDE7-3CD426FEEC7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C99AA1-AE13-4028-BD9E-E6A0DCA21FD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605523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6FDF4-9B38-4E3D-886C-CED72EB7981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409901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98A358-90FD-454C-9CE9-E00A52C21BB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9769A-120C-4CE2-8E85-73A08F37D74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709437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545965" y="2019311"/>
            <a:ext cx="35742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Klesající počet nově nakažených dětí ve věku 0 – 4 let je mezi 13.4. a 12.5. registrován ve všech krajích.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Zvýšený počet pozitivních záchytů na 100 tis. obyv. registrují kraje </a:t>
            </a: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Vysočina a Jihočeský.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D48701E7-F1B4-4F9C-8212-C3B874209266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549748" y="90406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1C140140-1983-45CC-A10B-066345AEDC3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729748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</p:spTree>
    <p:extLst>
      <p:ext uri="{BB962C8B-B14F-4D97-AF65-F5344CB8AC3E}">
        <p14:creationId xmlns:p14="http://schemas.microsoft.com/office/powerpoint/2010/main" val="2963148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5986" y="3606498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12.</a:t>
            </a:r>
            <a:r>
              <a:rPr lang="en-US" sz="2000" dirty="0">
                <a:latin typeface="+mn-lt"/>
              </a:rPr>
              <a:t>5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: 5-11 let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3"/>
            </p:custDataLst>
            <p:extLst/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AC99AA1-AE13-4028-BD9E-E6A0DCA21FD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605523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6FDF4-9B38-4E3D-886C-CED72EB7981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409901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9769A-120C-4CE2-8E85-73A08F37D74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709437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497709" y="2546850"/>
            <a:ext cx="35742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Počty nově nakažených dětí ve věku 5 – 11 let mezi 13.4. a 12.5. ve všech krajích klesají. Zvýšený počet pozitivních záchytů na 100 tis. obyv. registrují kraje Vysočina, Jihočeský a Zlínský. </a:t>
            </a:r>
          </a:p>
        </p:txBody>
      </p:sp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6FB5FCE5-711C-4C26-8879-27C613FC76D5}"/>
              </a:ext>
            </a:extLst>
          </p:cNvPr>
          <p:cNvGraphicFramePr/>
          <p:nvPr>
            <p:custDataLst>
              <p:tags r:id="rId8"/>
            </p:custDataLst>
            <p:extLst/>
          </p:nvPr>
        </p:nvGraphicFramePr>
        <p:xfrm>
          <a:off x="4849396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9" name="Rectangle 14">
            <a:extLst>
              <a:ext uri="{FF2B5EF4-FFF2-40B4-BE49-F238E27FC236}">
                <a16:creationId xmlns:a16="http://schemas.microsoft.com/office/drawing/2014/main" id="{917AEC26-943C-4BAF-A0AF-9551675FCB6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F7C36DEF-778B-4375-AA60-A601C49BBA0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09D08931-F140-400B-AEF1-5ED5FBA4931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3BDA947B-5EF2-4284-B5B5-03EB0325FFD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549748" y="90406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54B0F530-38B8-4DA9-A11D-B8541C2A296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729748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</p:spTree>
    <p:extLst>
      <p:ext uri="{BB962C8B-B14F-4D97-AF65-F5344CB8AC3E}">
        <p14:creationId xmlns:p14="http://schemas.microsoft.com/office/powerpoint/2010/main" val="336064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4285787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12.</a:t>
            </a:r>
            <a:r>
              <a:rPr lang="en-US" sz="2000" dirty="0">
                <a:latin typeface="+mn-lt"/>
              </a:rPr>
              <a:t>5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: 12-19 let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3"/>
            </p:custDataLst>
            <p:extLst/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F703C0B-9F55-4E7D-AB33-CC7F35F8E1C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493C1B-0E57-4EEE-BDE7-3CD426FEEC7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98A358-90FD-454C-9CE9-E00A52C21BB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24725A0A-299D-4402-8473-3C63C6E5102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497709" y="2546850"/>
            <a:ext cx="35742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Počty nově nakažených dětí ve věku 12 – 19 let mezi 13.4. a 12.5. ve všech krajích klesají. Zvýšený počet pozitivních záchytů na 100 tis. obyv. registrují kraj </a:t>
            </a: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Zlínský</a:t>
            </a:r>
            <a:r>
              <a:rPr kumimoji="0" lang="cs-CZ" sz="2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</a:t>
            </a: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Moravskoslezský. 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4" name="Chart 5">
            <a:extLst>
              <a:ext uri="{FF2B5EF4-FFF2-40B4-BE49-F238E27FC236}">
                <a16:creationId xmlns:a16="http://schemas.microsoft.com/office/drawing/2014/main" id="{65FD74B0-BFEF-4240-A12D-B991B7F246B1}"/>
              </a:ext>
            </a:extLst>
          </p:cNvPr>
          <p:cNvGraphicFramePr/>
          <p:nvPr>
            <p:custDataLst>
              <p:tags r:id="rId8"/>
            </p:custDataLst>
            <p:extLst/>
          </p:nvPr>
        </p:nvGraphicFramePr>
        <p:xfrm>
          <a:off x="4989338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19" name="TextBox 16">
            <a:extLst>
              <a:ext uri="{FF2B5EF4-FFF2-40B4-BE49-F238E27FC236}">
                <a16:creationId xmlns:a16="http://schemas.microsoft.com/office/drawing/2014/main" id="{49DD5679-FB51-41D3-B6F9-89ECAD0AA80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605523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AA2AF1B9-964B-4451-BED5-A91D3BA022D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409901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07B47C78-2DF9-4B3E-BB33-B6B7E6F42C8A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709437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2FD59DF9-D173-45BA-A7B7-9793ED6E471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C06A69B2-B455-46C3-AAF9-9E1582D02E8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28197353-E87D-4843-92C6-B53E5C792A3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950B1CED-E1EB-4514-A55F-35A58766637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549748" y="90406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AC523703-45E9-42CF-9603-6A0CE7BB9CA8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729748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</p:spTree>
    <p:extLst>
      <p:ext uri="{BB962C8B-B14F-4D97-AF65-F5344CB8AC3E}">
        <p14:creationId xmlns:p14="http://schemas.microsoft.com/office/powerpoint/2010/main" val="3833551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sz="3000" dirty="0"/>
              <a:t>Testy hlášení ze škol – průběžné výsledky</a:t>
            </a:r>
          </a:p>
        </p:txBody>
      </p:sp>
      <p:sp>
        <p:nvSpPr>
          <p:cNvPr id="3" name="TextovéPole 2"/>
          <p:cNvSpPr txBox="1"/>
          <p:nvPr>
            <p:custDataLst>
              <p:tags r:id="rId2"/>
            </p:custDataLst>
          </p:nvPr>
        </p:nvSpPr>
        <p:spPr>
          <a:xfrm>
            <a:off x="224157" y="6379416"/>
            <a:ext cx="12097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CELKOVÝ SOUHRN V DATECH (bez dělení na věkové kategorie žáků</a:t>
            </a:r>
            <a:r>
              <a:rPr kumimoji="0" lang="cs-CZ" sz="1600" b="0" i="1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které nejsou v datech testování ve školách k dispozici</a:t>
            </a:r>
            <a:r>
              <a:rPr kumimoji="0" lang="cs-CZ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 </a:t>
            </a:r>
          </a:p>
        </p:txBody>
      </p:sp>
      <p:sp>
        <p:nvSpPr>
          <p:cNvPr id="6" name="TextovéPole 5"/>
          <p:cNvSpPr txBox="1"/>
          <p:nvPr>
            <p:custDataLst>
              <p:tags r:id="rId3"/>
            </p:custDataLst>
          </p:nvPr>
        </p:nvSpPr>
        <p:spPr>
          <a:xfrm>
            <a:off x="4455775" y="3156370"/>
            <a:ext cx="2111116" cy="76944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3892 tis. testů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1 576 záchytů</a:t>
            </a:r>
          </a:p>
        </p:txBody>
      </p:sp>
      <p:sp>
        <p:nvSpPr>
          <p:cNvPr id="8" name="Šipka doprava 7"/>
          <p:cNvSpPr/>
          <p:nvPr/>
        </p:nvSpPr>
        <p:spPr>
          <a:xfrm>
            <a:off x="7150615" y="3324401"/>
            <a:ext cx="733246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ovéPole 8"/>
          <p:cNvSpPr txBox="1"/>
          <p:nvPr>
            <p:custDataLst>
              <p:tags r:id="rId4"/>
            </p:custDataLst>
          </p:nvPr>
        </p:nvSpPr>
        <p:spPr>
          <a:xfrm>
            <a:off x="8286750" y="3158610"/>
            <a:ext cx="247578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Cca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záchytů na 100tis. testů</a:t>
            </a:r>
          </a:p>
        </p:txBody>
      </p:sp>
      <p:sp>
        <p:nvSpPr>
          <p:cNvPr id="10" name="TextovéPole 9"/>
          <p:cNvSpPr txBox="1"/>
          <p:nvPr>
            <p:custDataLst>
              <p:tags r:id="rId5"/>
            </p:custDataLst>
          </p:nvPr>
        </p:nvSpPr>
        <p:spPr>
          <a:xfrm>
            <a:off x="456172" y="3275726"/>
            <a:ext cx="2767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Ž</a:t>
            </a:r>
            <a:r>
              <a:rPr kumimoji="0" lang="cs-CZ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áci</a:t>
            </a:r>
            <a:r>
              <a:rPr kumimoji="0" lang="cs-CZ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celkem* </a:t>
            </a:r>
          </a:p>
        </p:txBody>
      </p:sp>
      <p:sp>
        <p:nvSpPr>
          <p:cNvPr id="11" name="TextovéPole 10"/>
          <p:cNvSpPr txBox="1"/>
          <p:nvPr>
            <p:custDataLst>
              <p:tags r:id="rId6"/>
            </p:custDataLst>
          </p:nvPr>
        </p:nvSpPr>
        <p:spPr>
          <a:xfrm>
            <a:off x="4417675" y="1170788"/>
            <a:ext cx="2111116" cy="76944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1110 tis. testů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601 záchytů</a:t>
            </a:r>
          </a:p>
        </p:txBody>
      </p:sp>
      <p:sp>
        <p:nvSpPr>
          <p:cNvPr id="12" name="Šipka doprava 11"/>
          <p:cNvSpPr/>
          <p:nvPr/>
        </p:nvSpPr>
        <p:spPr>
          <a:xfrm>
            <a:off x="7172504" y="1407712"/>
            <a:ext cx="733246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ovéPole 12"/>
          <p:cNvSpPr txBox="1"/>
          <p:nvPr>
            <p:custDataLst>
              <p:tags r:id="rId7"/>
            </p:custDataLst>
          </p:nvPr>
        </p:nvSpPr>
        <p:spPr>
          <a:xfrm>
            <a:off x="8286749" y="1226505"/>
            <a:ext cx="247578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Cca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55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záchytů na 100tis. testů</a:t>
            </a:r>
          </a:p>
        </p:txBody>
      </p:sp>
      <p:sp>
        <p:nvSpPr>
          <p:cNvPr id="14" name="TextovéPole 13"/>
          <p:cNvSpPr txBox="1"/>
          <p:nvPr/>
        </p:nvSpPr>
        <p:spPr>
          <a:xfrm>
            <a:off x="456172" y="1367895"/>
            <a:ext cx="2767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Zaměstnanci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9F9BCD63-50E0-4D36-9A76-86F564E370F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0" y="648748"/>
            <a:ext cx="2749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Datum exportu: 13.5.2021 18:00</a:t>
            </a:r>
          </a:p>
        </p:txBody>
      </p:sp>
      <p:sp>
        <p:nvSpPr>
          <p:cNvPr id="15" name="TextovéPole 14"/>
          <p:cNvSpPr txBox="1"/>
          <p:nvPr>
            <p:custDataLst>
              <p:tags r:id="rId9"/>
            </p:custDataLst>
          </p:nvPr>
        </p:nvSpPr>
        <p:spPr>
          <a:xfrm>
            <a:off x="292231" y="4906159"/>
            <a:ext cx="3182928" cy="135421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 sledované období bylo v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ISIN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celkem zachyceno</a:t>
            </a:r>
            <a:b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8 712 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nákaz u dětí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(5 – 15 let)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sp>
        <p:nvSpPr>
          <p:cNvPr id="16" name="TextovéPole 15"/>
          <p:cNvSpPr txBox="1"/>
          <p:nvPr>
            <p:custDataLst>
              <p:tags r:id="rId10"/>
            </p:custDataLst>
          </p:nvPr>
        </p:nvSpPr>
        <p:spPr>
          <a:xfrm>
            <a:off x="9079252" y="4985015"/>
            <a:ext cx="2941297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 toho testy 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 školách </a:t>
            </a:r>
            <a:r>
              <a:rPr kumimoji="0" lang="cs-CZ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zachytily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576 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záchytů nákazy</a:t>
            </a:r>
          </a:p>
        </p:txBody>
      </p:sp>
      <p:sp>
        <p:nvSpPr>
          <p:cNvPr id="17" name="TextovéPole 16"/>
          <p:cNvSpPr txBox="1"/>
          <p:nvPr>
            <p:custDataLst>
              <p:tags r:id="rId11"/>
            </p:custDataLst>
          </p:nvPr>
        </p:nvSpPr>
        <p:spPr>
          <a:xfrm>
            <a:off x="4766310" y="4813826"/>
            <a:ext cx="3819525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Epidemická šetření v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ISIN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indikovala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2 011 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nákaz pravděpodobně souvisejících se školním kolektivem </a:t>
            </a:r>
          </a:p>
        </p:txBody>
      </p:sp>
      <p:cxnSp>
        <p:nvCxnSpPr>
          <p:cNvPr id="4" name="Přímá spojnice 3"/>
          <p:cNvCxnSpPr/>
          <p:nvPr/>
        </p:nvCxnSpPr>
        <p:spPr>
          <a:xfrm flipV="1">
            <a:off x="0" y="2505075"/>
            <a:ext cx="12192000" cy="285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Šipka doprava 4"/>
          <p:cNvSpPr/>
          <p:nvPr/>
        </p:nvSpPr>
        <p:spPr>
          <a:xfrm>
            <a:off x="3746873" y="3211878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Šipka doprava 20"/>
          <p:cNvSpPr/>
          <p:nvPr/>
        </p:nvSpPr>
        <p:spPr>
          <a:xfrm>
            <a:off x="3475159" y="1210900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Šipka doprava 21"/>
          <p:cNvSpPr/>
          <p:nvPr/>
        </p:nvSpPr>
        <p:spPr>
          <a:xfrm rot="5400000">
            <a:off x="1581204" y="3947041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Šipka doprava 22"/>
          <p:cNvSpPr/>
          <p:nvPr/>
        </p:nvSpPr>
        <p:spPr>
          <a:xfrm>
            <a:off x="8736352" y="5167487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Šipka doprava 23"/>
          <p:cNvSpPr/>
          <p:nvPr/>
        </p:nvSpPr>
        <p:spPr>
          <a:xfrm>
            <a:off x="3630175" y="5353890"/>
            <a:ext cx="733246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8619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sz="3000" dirty="0"/>
              <a:t>Testy ve školách – souhrnné hodnocení </a:t>
            </a:r>
          </a:p>
        </p:txBody>
      </p:sp>
      <p:graphicFrame>
        <p:nvGraphicFramePr>
          <p:cNvPr id="2" name="Tabulka 1"/>
          <p:cNvGraphicFramePr>
            <a:graphicFrameLocks noGrp="1"/>
          </p:cNvGraphicFramePr>
          <p:nvPr>
            <p:custDataLst>
              <p:tags r:id="rId2"/>
            </p:custDataLst>
            <p:extLst/>
          </p:nvPr>
        </p:nvGraphicFramePr>
        <p:xfrm>
          <a:off x="263825" y="1187288"/>
          <a:ext cx="11657891" cy="3935855"/>
        </p:xfrm>
        <a:graphic>
          <a:graphicData uri="http://schemas.openxmlformats.org/drawingml/2006/table">
            <a:tbl>
              <a:tblPr/>
              <a:tblGrid>
                <a:gridCol w="1434913">
                  <a:extLst>
                    <a:ext uri="{9D8B030D-6E8A-4147-A177-3AD203B41FA5}">
                      <a16:colId xmlns:a16="http://schemas.microsoft.com/office/drawing/2014/main" val="661560722"/>
                    </a:ext>
                  </a:extLst>
                </a:gridCol>
                <a:gridCol w="1649506">
                  <a:extLst>
                    <a:ext uri="{9D8B030D-6E8A-4147-A177-3AD203B41FA5}">
                      <a16:colId xmlns:a16="http://schemas.microsoft.com/office/drawing/2014/main" val="2506814337"/>
                    </a:ext>
                  </a:extLst>
                </a:gridCol>
                <a:gridCol w="1461247">
                  <a:extLst>
                    <a:ext uri="{9D8B030D-6E8A-4147-A177-3AD203B41FA5}">
                      <a16:colId xmlns:a16="http://schemas.microsoft.com/office/drawing/2014/main" val="215986214"/>
                    </a:ext>
                  </a:extLst>
                </a:gridCol>
                <a:gridCol w="1756853">
                  <a:extLst>
                    <a:ext uri="{9D8B030D-6E8A-4147-A177-3AD203B41FA5}">
                      <a16:colId xmlns:a16="http://schemas.microsoft.com/office/drawing/2014/main" val="571367351"/>
                    </a:ext>
                  </a:extLst>
                </a:gridCol>
                <a:gridCol w="1575630">
                  <a:extLst>
                    <a:ext uri="{9D8B030D-6E8A-4147-A177-3AD203B41FA5}">
                      <a16:colId xmlns:a16="http://schemas.microsoft.com/office/drawing/2014/main" val="361299477"/>
                    </a:ext>
                  </a:extLst>
                </a:gridCol>
                <a:gridCol w="1611037">
                  <a:extLst>
                    <a:ext uri="{9D8B030D-6E8A-4147-A177-3AD203B41FA5}">
                      <a16:colId xmlns:a16="http://schemas.microsoft.com/office/drawing/2014/main" val="604021784"/>
                    </a:ext>
                  </a:extLst>
                </a:gridCol>
                <a:gridCol w="1847659">
                  <a:extLst>
                    <a:ext uri="{9D8B030D-6E8A-4147-A177-3AD203B41FA5}">
                      <a16:colId xmlns:a16="http://schemas.microsoft.com/office/drawing/2014/main" val="3985373225"/>
                    </a:ext>
                  </a:extLst>
                </a:gridCol>
                <a:gridCol w="321046">
                  <a:extLst>
                    <a:ext uri="{9D8B030D-6E8A-4147-A177-3AD203B41FA5}">
                      <a16:colId xmlns:a16="http://schemas.microsoft.com/office/drawing/2014/main" val="2540171068"/>
                    </a:ext>
                  </a:extLst>
                </a:gridCol>
              </a:tblGrid>
              <a:tr h="510161">
                <a:tc rowSpan="2"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effectLst/>
                        </a:rPr>
                        <a:t>Hodnocený týden </a:t>
                      </a:r>
                    </a:p>
                  </a:txBody>
                  <a:tcPr marL="44450" marR="4445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chemeClr val="tx1"/>
                          </a:solidFill>
                          <a:effectLst/>
                        </a:rPr>
                        <a:t>Žáci*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chemeClr val="tx1"/>
                          </a:solidFill>
                          <a:effectLst/>
                        </a:rPr>
                        <a:t>Zaměstnanci 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382023"/>
                  </a:ext>
                </a:extLst>
              </a:tr>
              <a:tr h="824200">
                <a:tc vMerge="1">
                  <a:txBody>
                    <a:bodyPr/>
                    <a:lstStyle/>
                    <a:p>
                      <a:pPr algn="ctr"/>
                      <a:endParaRPr lang="cs-CZ" dirty="0">
                        <a:effectLst/>
                      </a:endParaRPr>
                    </a:p>
                  </a:txBody>
                  <a:tcPr marL="44450" marR="4445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chemeClr val="tx1"/>
                          </a:solidFill>
                          <a:effectLst/>
                        </a:rPr>
                        <a:t>Záchyt v % provedených testů</a:t>
                      </a:r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chemeClr val="tx1"/>
                          </a:solidFill>
                          <a:effectLst/>
                        </a:rPr>
                        <a:t>Záchyt na 100tis. testů</a:t>
                      </a:r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chemeClr val="tx1"/>
                          </a:solidFill>
                          <a:effectLst/>
                        </a:rPr>
                        <a:t>% neprůkazných testů</a:t>
                      </a:r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chemeClr val="tx1"/>
                          </a:solidFill>
                          <a:effectLst/>
                        </a:rPr>
                        <a:t>Záchyt v % provedených testů</a:t>
                      </a:r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chemeClr val="tx1"/>
                          </a:solidFill>
                          <a:effectLst/>
                        </a:rPr>
                        <a:t>Záchyt na 100tis. testů</a:t>
                      </a:r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</a:p>
                    <a:p>
                      <a:pPr algn="ctr"/>
                      <a:r>
                        <a:rPr lang="cs-CZ" b="1" dirty="0">
                          <a:solidFill>
                            <a:schemeClr val="tx1"/>
                          </a:solidFill>
                          <a:effectLst/>
                        </a:rPr>
                        <a:t>neprůkazných testů</a:t>
                      </a:r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668919"/>
                  </a:ext>
                </a:extLst>
              </a:tr>
              <a:tr h="55900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Týden 1</a:t>
                      </a:r>
                    </a:p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12.4. – 18.4.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919800"/>
                  </a:ext>
                </a:extLst>
              </a:tr>
              <a:tr h="55900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Týden 2</a:t>
                      </a:r>
                    </a:p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19.4.</a:t>
                      </a:r>
                      <a:r>
                        <a:rPr lang="cs-CZ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25.4.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906264"/>
                  </a:ext>
                </a:extLst>
              </a:tr>
              <a:tr h="55900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Týden 3</a:t>
                      </a:r>
                    </a:p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26.4. – 2.5.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076232"/>
                  </a:ext>
                </a:extLst>
              </a:tr>
              <a:tr h="366311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Týden 4</a:t>
                      </a:r>
                    </a:p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3.5. – 9.5.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249894"/>
                  </a:ext>
                </a:extLst>
              </a:tr>
              <a:tr h="366311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6247501"/>
                  </a:ext>
                </a:extLst>
              </a:tr>
            </a:tbl>
          </a:graphicData>
        </a:graphic>
      </p:graphicFrame>
      <p:sp>
        <p:nvSpPr>
          <p:cNvPr id="19" name="TextBox 4">
            <a:extLst>
              <a:ext uri="{FF2B5EF4-FFF2-40B4-BE49-F238E27FC236}">
                <a16:creationId xmlns:a16="http://schemas.microsoft.com/office/drawing/2014/main" id="{9F9BCD63-50E0-4D36-9A76-86F564E370F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63825" y="747481"/>
            <a:ext cx="2749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i="1" dirty="0">
                <a:solidFill>
                  <a:srgbClr val="000000"/>
                </a:solidFill>
              </a:rPr>
              <a:t>Datum exportu: 11.5.2021 18:00</a:t>
            </a:r>
            <a:endParaRPr lang="cs-CZ" sz="1400" i="1" dirty="0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8E40EDBC-756B-45F8-84B9-3427EA067CA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67629" y="6412021"/>
            <a:ext cx="11584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Výsledky všech testů v rámci testování ve školách bez ohledu na věk žáka.</a:t>
            </a:r>
          </a:p>
        </p:txBody>
      </p:sp>
    </p:spTree>
    <p:extLst>
      <p:ext uri="{BB962C8B-B14F-4D97-AF65-F5344CB8AC3E}">
        <p14:creationId xmlns:p14="http://schemas.microsoft.com/office/powerpoint/2010/main" val="3984358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nově COVID-19 pozitivních na 100 testů u dětí v čase</a:t>
            </a:r>
          </a:p>
        </p:txBody>
      </p:sp>
      <p:sp>
        <p:nvSpPr>
          <p:cNvPr id="27" name="Obdélník 26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6200000">
            <a:off x="-2822385" y="3409335"/>
            <a:ext cx="6312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testů na 100 tis. dětí v dané věkové skupině za dané časové období (suma za celý časový úsek)</a:t>
            </a: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72" y="777759"/>
            <a:ext cx="11023092" cy="61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79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48422-1472-2B43-AFF4-50C66979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47" y="2069359"/>
            <a:ext cx="11490037" cy="1325563"/>
          </a:xfrm>
        </p:spPr>
        <p:txBody>
          <a:bodyPr>
            <a:noAutofit/>
          </a:bodyPr>
          <a:lstStyle/>
          <a:p>
            <a:pPr algn="ctr"/>
            <a:r>
              <a:rPr lang="en-CZ" sz="3400" b="1" dirty="0"/>
              <a:t/>
            </a:r>
            <a:br>
              <a:rPr lang="en-CZ" sz="3400" b="1" dirty="0"/>
            </a:br>
            <a:r>
              <a:rPr lang="cs-CZ" sz="6000" b="1" dirty="0">
                <a:latin typeface="+mn-lt"/>
              </a:rPr>
              <a:t>DĚKUJI ZA POZORNOST</a:t>
            </a:r>
            <a:endParaRPr lang="en-CZ" sz="6000" b="1" dirty="0"/>
          </a:p>
        </p:txBody>
      </p:sp>
    </p:spTree>
    <p:extLst>
      <p:ext uri="{BB962C8B-B14F-4D97-AF65-F5344CB8AC3E}">
        <p14:creationId xmlns:p14="http://schemas.microsoft.com/office/powerpoint/2010/main" val="51715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</a:t>
            </a:r>
            <a:r>
              <a:rPr lang="en-US" u="sng" dirty="0"/>
              <a:t>v </a:t>
            </a:r>
            <a:r>
              <a:rPr lang="en-US" u="sng" dirty="0" err="1"/>
              <a:t>okresech</a:t>
            </a:r>
            <a:endParaRPr lang="cs-CZ" u="sng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/>
        </p:nvSpPr>
        <p:spPr>
          <a:xfrm>
            <a:off x="10830047" y="3193338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830047" y="3502064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830047" y="3810790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830047" y="4119516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830047" y="4428242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069804" y="309867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 100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069804" y="340996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069804" y="372125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069804" y="403254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1069804" y="434383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830047" y="4736967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830047" y="5045691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1069804" y="465512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1069804" y="4966414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Picture 3" descr="Map&#10;&#10;Description automatically generated">
            <a:extLst>
              <a:ext uri="{FF2B5EF4-FFF2-40B4-BE49-F238E27FC236}">
                <a16:creationId xmlns:a16="http://schemas.microsoft.com/office/drawing/2014/main" id="{552BC8D4-27CE-4092-8897-D8E08773359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5" r="20396"/>
          <a:stretch/>
        </p:blipFill>
        <p:spPr>
          <a:xfrm>
            <a:off x="3726318" y="1207382"/>
            <a:ext cx="3472173" cy="2176655"/>
          </a:xfrm>
          <a:prstGeom prst="rect">
            <a:avLst/>
          </a:prstGeom>
        </p:spPr>
      </p:pic>
      <p:sp>
        <p:nvSpPr>
          <p:cNvPr id="24" name="TextBox 29">
            <a:extLst>
              <a:ext uri="{FF2B5EF4-FFF2-40B4-BE49-F238E27FC236}">
                <a16:creationId xmlns:a16="http://schemas.microsoft.com/office/drawing/2014/main" id="{743A9488-A89A-4239-AEC7-502354C0E77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09211" y="849867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pic>
        <p:nvPicPr>
          <p:cNvPr id="26" name="Picture 2" descr="Map&#10;&#10;Description automatically generated">
            <a:extLst>
              <a:ext uri="{FF2B5EF4-FFF2-40B4-BE49-F238E27FC236}">
                <a16:creationId xmlns:a16="http://schemas.microsoft.com/office/drawing/2014/main" id="{2BF8348F-2FD1-41EE-84CE-5378A7AF724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" r="10074"/>
          <a:stretch/>
        </p:blipFill>
        <p:spPr>
          <a:xfrm>
            <a:off x="66017" y="1255139"/>
            <a:ext cx="3476834" cy="2176655"/>
          </a:xfrm>
          <a:prstGeom prst="rect">
            <a:avLst/>
          </a:prstGeom>
        </p:spPr>
      </p:pic>
      <p:sp>
        <p:nvSpPr>
          <p:cNvPr id="27" name="TextBox 29">
            <a:extLst>
              <a:ext uri="{FF2B5EF4-FFF2-40B4-BE49-F238E27FC236}">
                <a16:creationId xmlns:a16="http://schemas.microsoft.com/office/drawing/2014/main" id="{87E38982-83E6-4A31-90DE-9A4BA427909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726318" y="80727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21.4.2021</a:t>
            </a:r>
          </a:p>
        </p:txBody>
      </p:sp>
      <p:sp>
        <p:nvSpPr>
          <p:cNvPr id="25" name="TextBox 29">
            <a:extLst>
              <a:ext uri="{FF2B5EF4-FFF2-40B4-BE49-F238E27FC236}">
                <a16:creationId xmlns:a16="http://schemas.microsoft.com/office/drawing/2014/main" id="{7CA4E8C6-F25D-45BE-B535-EB83BEB6C69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352482" y="80727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26.4.2021</a:t>
            </a:r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12A884A8-D5AF-4D40-B54F-5F8ECA0140A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3" r="21226"/>
          <a:stretch/>
        </p:blipFill>
        <p:spPr>
          <a:xfrm>
            <a:off x="7205395" y="1271794"/>
            <a:ext cx="3379102" cy="2160000"/>
          </a:xfrm>
          <a:prstGeom prst="rect">
            <a:avLst/>
          </a:prstGeom>
        </p:spPr>
      </p:pic>
      <p:sp>
        <p:nvSpPr>
          <p:cNvPr id="2" name="TextovéPole 1"/>
          <p:cNvSpPr txBox="1"/>
          <p:nvPr/>
        </p:nvSpPr>
        <p:spPr>
          <a:xfrm>
            <a:off x="7297253" y="4101359"/>
            <a:ext cx="35061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Virová zátěž dlouhodobě klesá ve všech regionech. Všechny kraje vykazují týdenní pokles počtu potvrzených případů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rozsahu cca  – 15% až – 20%.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56F086-4004-4ECE-A273-2D25F22FD74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447411" y="3824139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2.5.2021</a:t>
            </a:r>
          </a:p>
        </p:txBody>
      </p:sp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0FA2F51A-4265-4711-9A3A-3BEEF349E93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3" r="10631"/>
          <a:stretch/>
        </p:blipFill>
        <p:spPr>
          <a:xfrm>
            <a:off x="66017" y="4428242"/>
            <a:ext cx="3370949" cy="216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DEB49F-E3DB-43A5-B728-CC4F0B2B59FB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4075349" y="3821366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9.5.2021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" name="Picture 3" descr="Map&#10;&#10;Description automatically generated">
            <a:extLst>
              <a:ext uri="{FF2B5EF4-FFF2-40B4-BE49-F238E27FC236}">
                <a16:creationId xmlns:a16="http://schemas.microsoft.com/office/drawing/2014/main" id="{7B8D49B6-AAF6-4C64-9CE5-21732F571F0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" r="10433"/>
          <a:stretch/>
        </p:blipFill>
        <p:spPr>
          <a:xfrm>
            <a:off x="3726318" y="4371096"/>
            <a:ext cx="339822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5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0" y="1885807"/>
            <a:ext cx="119103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Nejrychleji epidemie zpomaluje v krajích KVK, KHK a PZK,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 hranici 7denního počtu případů 100/100 tis. obyv. dále kleslo 7 krajů. Pokles je významný ve všech krajích.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detailnějším </a:t>
            </a:r>
            <a:r>
              <a:rPr kumimoji="0" lang="cs-CZ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škálování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je patrné, že </a:t>
            </a:r>
            <a:r>
              <a:rPr kumimoji="0" lang="cs-CZ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krje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KVK a HKK již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klesly </a:t>
            </a:r>
            <a:endParaRPr kumimoji="0" lang="cs-CZ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hranici 7denního počtu potvrzených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případů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50/100tis. obyv. 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088514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Mezi regiony </a:t>
            </a:r>
            <a:r>
              <a:rPr kumimoji="0" lang="cs-CZ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postupně zmenšují rozdíly </a:t>
            </a:r>
            <a:endParaRPr kumimoji="0" lang="cs-CZ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celkové virové zátěži</a:t>
            </a:r>
          </a:p>
        </p:txBody>
      </p:sp>
      <p:sp>
        <p:nvSpPr>
          <p:cNvPr id="10" name="Šipka dolů 9"/>
          <p:cNvSpPr/>
          <p:nvPr/>
        </p:nvSpPr>
        <p:spPr>
          <a:xfrm>
            <a:off x="5088513" y="372962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179336" y="596441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28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v </a:t>
            </a:r>
            <a:r>
              <a:rPr lang="en-US" dirty="0" err="1"/>
              <a:t>okresech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30047" y="3193338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830047" y="3502064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830047" y="3810790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830047" y="4119516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830047" y="4428242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069804" y="3098672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069804" y="340996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069804" y="372125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1069804" y="403254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1069804" y="434383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830047" y="4736967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830047" y="5045691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1069804" y="465512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1069804" y="4966414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43A9488-A89A-4239-AEC7-502354C0E77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09211" y="849867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27" name="TextBox 29">
            <a:extLst>
              <a:ext uri="{FF2B5EF4-FFF2-40B4-BE49-F238E27FC236}">
                <a16:creationId xmlns:a16="http://schemas.microsoft.com/office/drawing/2014/main" id="{87E38982-83E6-4A31-90DE-9A4BA4279091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726318" y="80727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21.4.2021</a:t>
            </a:r>
          </a:p>
        </p:txBody>
      </p:sp>
      <p:sp>
        <p:nvSpPr>
          <p:cNvPr id="25" name="TextBox 29">
            <a:extLst>
              <a:ext uri="{FF2B5EF4-FFF2-40B4-BE49-F238E27FC236}">
                <a16:creationId xmlns:a16="http://schemas.microsoft.com/office/drawing/2014/main" id="{7CA4E8C6-F25D-45BE-B535-EB83BEB6C69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352482" y="80727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26.4.2021</a:t>
            </a:r>
          </a:p>
        </p:txBody>
      </p:sp>
      <p:sp>
        <p:nvSpPr>
          <p:cNvPr id="28" name="TextBox 29">
            <a:extLst>
              <a:ext uri="{FF2B5EF4-FFF2-40B4-BE49-F238E27FC236}">
                <a16:creationId xmlns:a16="http://schemas.microsoft.com/office/drawing/2014/main" id="{3DBBC5FB-25FD-4F7C-9593-FB03C44F692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209211" y="3823736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29.4.2021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D61F06-E564-4806-8691-3AC255200BE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0830047" y="2918672"/>
            <a:ext cx="180000" cy="180000"/>
          </a:xfrm>
          <a:prstGeom prst="rect">
            <a:avLst/>
          </a:prstGeom>
          <a:solidFill>
            <a:srgbClr val="4CB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6B9F7-F8F7-4F40-BFDF-925ACE69CA58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1069803" y="2854784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242FD362-1BE1-449A-90F2-F2D73360B4D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r="10139"/>
          <a:stretch/>
        </p:blipFill>
        <p:spPr>
          <a:xfrm>
            <a:off x="25421" y="1269000"/>
            <a:ext cx="3408594" cy="2160000"/>
          </a:xfrm>
          <a:prstGeom prst="rect">
            <a:avLst/>
          </a:prstGeom>
        </p:spPr>
      </p:pic>
      <p:pic>
        <p:nvPicPr>
          <p:cNvPr id="34" name="Picture 33" descr="Map&#10;&#10;Description automatically generated">
            <a:extLst>
              <a:ext uri="{FF2B5EF4-FFF2-40B4-BE49-F238E27FC236}">
                <a16:creationId xmlns:a16="http://schemas.microsoft.com/office/drawing/2014/main" id="{A098708D-3CF6-46C6-892B-DBE5B934C984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" r="10138"/>
          <a:stretch/>
        </p:blipFill>
        <p:spPr>
          <a:xfrm>
            <a:off x="3493771" y="1277226"/>
            <a:ext cx="3411439" cy="2160000"/>
          </a:xfrm>
          <a:prstGeom prst="rect">
            <a:avLst/>
          </a:prstGeom>
        </p:spPr>
      </p:pic>
      <p:pic>
        <p:nvPicPr>
          <p:cNvPr id="36" name="Picture 35" descr="Map&#10;&#10;Description automatically generated">
            <a:extLst>
              <a:ext uri="{FF2B5EF4-FFF2-40B4-BE49-F238E27FC236}">
                <a16:creationId xmlns:a16="http://schemas.microsoft.com/office/drawing/2014/main" id="{A41A144F-BB34-4D14-A657-83516FD11406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 rotWithShape="1"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8" r="10138"/>
          <a:stretch/>
        </p:blipFill>
        <p:spPr>
          <a:xfrm>
            <a:off x="7042943" y="1277226"/>
            <a:ext cx="3394368" cy="2160000"/>
          </a:xfrm>
          <a:prstGeom prst="rect">
            <a:avLst/>
          </a:prstGeom>
        </p:spPr>
      </p:pic>
      <p:pic>
        <p:nvPicPr>
          <p:cNvPr id="40" name="Picture 39" descr="Map&#10;&#10;Description automatically generated">
            <a:extLst>
              <a:ext uri="{FF2B5EF4-FFF2-40B4-BE49-F238E27FC236}">
                <a16:creationId xmlns:a16="http://schemas.microsoft.com/office/drawing/2014/main" id="{58C29F3E-6DC8-41AC-9E38-6D4C7B82EE2B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r="10139"/>
          <a:stretch/>
        </p:blipFill>
        <p:spPr>
          <a:xfrm>
            <a:off x="170333" y="4330643"/>
            <a:ext cx="3408594" cy="2160000"/>
          </a:xfrm>
          <a:prstGeom prst="rect">
            <a:avLst/>
          </a:prstGeom>
        </p:spPr>
      </p:pic>
      <p:sp>
        <p:nvSpPr>
          <p:cNvPr id="29" name="TextBox 29">
            <a:extLst>
              <a:ext uri="{FF2B5EF4-FFF2-40B4-BE49-F238E27FC236}">
                <a16:creationId xmlns:a16="http://schemas.microsoft.com/office/drawing/2014/main" id="{0835FFC6-D4A4-4EFB-89C7-AD533F1516FD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4075349" y="3821366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9.5.2021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213277F-41C0-418E-AACA-21A19B2FAF86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0" r="9695"/>
          <a:stretch/>
        </p:blipFill>
        <p:spPr>
          <a:xfrm>
            <a:off x="3726318" y="4343832"/>
            <a:ext cx="3430977" cy="2160000"/>
          </a:xfrm>
          <a:prstGeom prst="rect">
            <a:avLst/>
          </a:prstGeom>
        </p:spPr>
      </p:pic>
      <p:sp>
        <p:nvSpPr>
          <p:cNvPr id="32" name="TextovéPole 31"/>
          <p:cNvSpPr txBox="1"/>
          <p:nvPr/>
        </p:nvSpPr>
        <p:spPr>
          <a:xfrm>
            <a:off x="7297253" y="4101359"/>
            <a:ext cx="35061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Virová zátěž dlouhodobě klesá ve všech regionech. Všechny kraje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vykazují týdenní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pokles počtu potvrzených případů </a:t>
            </a:r>
            <a:endParaRPr kumimoji="0" lang="cs-CZ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rozsahu cca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15% až – 20%. </a:t>
            </a:r>
          </a:p>
        </p:txBody>
      </p:sp>
    </p:spTree>
    <p:extLst>
      <p:ext uri="{BB962C8B-B14F-4D97-AF65-F5344CB8AC3E}">
        <p14:creationId xmlns:p14="http://schemas.microsoft.com/office/powerpoint/2010/main" val="26373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v </a:t>
            </a:r>
            <a:r>
              <a:rPr lang="en-US" dirty="0" err="1"/>
              <a:t>okresech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334280" y="3139549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334280" y="3448275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334280" y="3757001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334280" y="4065727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334280" y="4374453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574037" y="3044883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574037" y="3356173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574037" y="3667463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574037" y="3978753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574037" y="4290043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334280" y="4683178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334280" y="4991902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574037" y="4601333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574037" y="4912625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D61F06-E564-4806-8691-3AC255200BE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334280" y="2864883"/>
            <a:ext cx="180000" cy="180000"/>
          </a:xfrm>
          <a:prstGeom prst="rect">
            <a:avLst/>
          </a:prstGeom>
          <a:solidFill>
            <a:srgbClr val="4CB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6B9F7-F8F7-4F40-BFDF-925ACE69CA58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574036" y="2800995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BD8D815-6F2A-4437-A699-CF36143DAC91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" r="10555"/>
          <a:stretch/>
        </p:blipFill>
        <p:spPr>
          <a:xfrm>
            <a:off x="531970" y="920251"/>
            <a:ext cx="8947589" cy="5733339"/>
          </a:xfrm>
          <a:prstGeom prst="rect">
            <a:avLst/>
          </a:prstGeom>
        </p:spPr>
      </p:pic>
      <p:sp>
        <p:nvSpPr>
          <p:cNvPr id="22" name="TextovéPole 21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6972092" y="806903"/>
            <a:ext cx="4687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Dva kraje (KVK a HKK) již celkově klesly na nízkou úroveň počtu prokázaných nákaz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(&lt;</a:t>
            </a:r>
            <a:r>
              <a:rPr kumimoji="0" lang="cs-CZ" sz="2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50/100tis. obyv. za 7 dní)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TextBox 29">
            <a:extLst>
              <a:ext uri="{FF2B5EF4-FFF2-40B4-BE49-F238E27FC236}">
                <a16:creationId xmlns:a16="http://schemas.microsoft.com/office/drawing/2014/main" id="{0835FFC6-D4A4-4EFB-89C7-AD533F1516FD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35382" y="997390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12.5.2021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221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Zátěž regionů ve vzájemném srovnání </a:t>
            </a:r>
            <a:r>
              <a:rPr lang="pl-PL" dirty="0"/>
              <a:t>krajů k </a:t>
            </a:r>
            <a:r>
              <a:rPr lang="pl-PL" dirty="0" smtClean="0"/>
              <a:t>14</a:t>
            </a:r>
            <a:r>
              <a:rPr lang="cs-CZ" dirty="0" smtClean="0"/>
              <a:t>.5</a:t>
            </a:r>
            <a:r>
              <a:rPr lang="cs-CZ" dirty="0"/>
              <a:t>.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7104563" y="1373577"/>
            <a:ext cx="4986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Rozdíly mezi regiony se postupně zmenšují.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Celkem 10 regionů již kleslo v počtu denně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nově potvrzených případů pod hranici 100/100tis. o</a:t>
            </a:r>
            <a:r>
              <a:rPr lang="cs-CZ" sz="2000" b="1" dirty="0" smtClean="0">
                <a:solidFill>
                  <a:srgbClr val="0000FF"/>
                </a:solidFill>
                <a:latin typeface="Arial" panose="020B0604020202020204"/>
              </a:rPr>
              <a:t>byv.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000" b="1" dirty="0" smtClean="0">
                <a:solidFill>
                  <a:srgbClr val="0000FF"/>
                </a:solidFill>
                <a:latin typeface="Arial" panose="020B0604020202020204"/>
              </a:rPr>
              <a:t>Klesající trend je významný ve všech krajích.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</a:endParaRPr>
          </a:p>
        </p:txBody>
      </p:sp>
      <p:graphicFrame>
        <p:nvGraphicFramePr>
          <p:cNvPr id="2" name="Tabulk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680401"/>
              </p:ext>
            </p:extLst>
          </p:nvPr>
        </p:nvGraphicFramePr>
        <p:xfrm>
          <a:off x="579564" y="1033447"/>
          <a:ext cx="6019644" cy="518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4525">
                  <a:extLst>
                    <a:ext uri="{9D8B030D-6E8A-4147-A177-3AD203B41FA5}">
                      <a16:colId xmlns:a16="http://schemas.microsoft.com/office/drawing/2014/main" val="1104746273"/>
                    </a:ext>
                  </a:extLst>
                </a:gridCol>
                <a:gridCol w="1502559">
                  <a:extLst>
                    <a:ext uri="{9D8B030D-6E8A-4147-A177-3AD203B41FA5}">
                      <a16:colId xmlns:a16="http://schemas.microsoft.com/office/drawing/2014/main" val="2879916102"/>
                    </a:ext>
                  </a:extLst>
                </a:gridCol>
                <a:gridCol w="1852560">
                  <a:extLst>
                    <a:ext uri="{9D8B030D-6E8A-4147-A177-3AD203B41FA5}">
                      <a16:colId xmlns:a16="http://schemas.microsoft.com/office/drawing/2014/main" val="2227094756"/>
                    </a:ext>
                  </a:extLst>
                </a:gridCol>
              </a:tblGrid>
              <a:tr h="1663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Název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kraje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Denní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počet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nových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případů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7denní počet nových případů na 100 tis. obyv.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620250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Moravskoslezský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243 (20.0 %)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115.9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76250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Středočeský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142 (11.7 %)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62.4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267304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Jihomoravský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132 (10.8 %)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87.2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70943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Zlínský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 (9.9 %)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118.6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99811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Jihočeský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101 (8.3 %)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109.2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71709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Hlavní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město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Praha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 (8.0 %)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63.9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686177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Ústecký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 (7.0 %)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82.4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41128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 Vysočina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76 (6.2 %)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114.6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96062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Olomoucký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 (5.3 %)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78.8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11512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Pardubický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 (3.6 %)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60.8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06672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Liberecký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 (2.8 %)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67.8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10352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Plzeňský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 (2.6 %)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45.3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8481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Královéhradecký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 (2.5 %)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32.1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304550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Karlovarský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 (0.9 %)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31.7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71685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ČR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1,218 (100.0 %)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79.1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644618"/>
                  </a:ext>
                </a:extLst>
              </a:tr>
            </a:tbl>
          </a:graphicData>
        </a:graphic>
      </p:graphicFrame>
      <p:sp>
        <p:nvSpPr>
          <p:cNvPr id="5" name="TextovéPole 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7403612" y="5684288"/>
            <a:ext cx="4986068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Celková hodnota za ČR poklesla pod 100 případů / 100 tis. obyv. za 7 dní.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3" name="Šipka doprava 2"/>
          <p:cNvSpPr/>
          <p:nvPr/>
        </p:nvSpPr>
        <p:spPr>
          <a:xfrm>
            <a:off x="6772810" y="5727940"/>
            <a:ext cx="457200" cy="66423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07207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CUSTOMSORTGLOBALLY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False"/>
  <p:tag name="SLIDEFAB_EXPORTMODE" val="4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1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1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5.xml><?xml version="1.0" encoding="utf-8"?>
<a:theme xmlns:a="http://schemas.openxmlformats.org/drawingml/2006/main" name="5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6.xml><?xml version="1.0" encoding="utf-8"?>
<a:theme xmlns:a="http://schemas.openxmlformats.org/drawingml/2006/main" name="6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7.xml><?xml version="1.0" encoding="utf-8"?>
<a:theme xmlns:a="http://schemas.openxmlformats.org/drawingml/2006/main" name="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8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10813</TotalTime>
  <Words>4061</Words>
  <Application>Microsoft Office PowerPoint</Application>
  <PresentationFormat>Širokoúhlá obrazovka</PresentationFormat>
  <Paragraphs>723</Paragraphs>
  <Slides>49</Slides>
  <Notes>16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9</vt:i4>
      </vt:variant>
      <vt:variant>
        <vt:lpstr>Nadpisy snímků</vt:lpstr>
      </vt:variant>
      <vt:variant>
        <vt:i4>49</vt:i4>
      </vt:variant>
    </vt:vector>
  </HeadingPairs>
  <TitlesOfParts>
    <vt:vector size="64" baseType="lpstr">
      <vt:lpstr>Calibri</vt:lpstr>
      <vt:lpstr>Wingdings</vt:lpstr>
      <vt:lpstr>Arial (Základní text)</vt:lpstr>
      <vt:lpstr>Times New Roman</vt:lpstr>
      <vt:lpstr>Calibri Light</vt:lpstr>
      <vt:lpstr>Arial</vt:lpstr>
      <vt:lpstr>1_Motiv Office</vt:lpstr>
      <vt:lpstr>3_Motiv Office</vt:lpstr>
      <vt:lpstr>7_Motiv Office</vt:lpstr>
      <vt:lpstr>12_Motiv Office</vt:lpstr>
      <vt:lpstr>5_Motiv Office</vt:lpstr>
      <vt:lpstr>6_Motiv Office</vt:lpstr>
      <vt:lpstr>2_Motiv Office</vt:lpstr>
      <vt:lpstr>Motiv Office</vt:lpstr>
      <vt:lpstr>4_Motiv Office</vt:lpstr>
      <vt:lpstr>Datová a informační základna  pro management pandemie COVID-19</vt:lpstr>
      <vt:lpstr>Prezentace aplikace PowerPoint</vt:lpstr>
      <vt:lpstr>Prezentace aplikace PowerPoint</vt:lpstr>
      <vt:lpstr>Počty COVID-19 pozitivních v ČR na 100 000 v populaci</vt:lpstr>
      <vt:lpstr>7 denní počet nových případů (na 100 000 obyv.) v okresech</vt:lpstr>
      <vt:lpstr>Prezentace aplikace PowerPoint</vt:lpstr>
      <vt:lpstr>7 denní počet nových případů (na 100 000 obyv.) v okresech</vt:lpstr>
      <vt:lpstr>7 denní počet nových případů (na 100 000 obyv.) v okresech</vt:lpstr>
      <vt:lpstr>Zátěž regionů ve vzájemném srovnání krajů k 14.5.</vt:lpstr>
      <vt:lpstr>Vybrané ukazatele – srovnání regionů</vt:lpstr>
      <vt:lpstr>Vybrané ukazatele – srovnání regionů</vt:lpstr>
      <vt:lpstr>Datová a informační základna  pro management pandemie COVID-19</vt:lpstr>
      <vt:lpstr>R (zjednodušený výpočet) - 7 denní úseky: srovnání krajů k 11.5.</vt:lpstr>
      <vt:lpstr>Počty COVID-19 pozitivních na 100 000 v populaci v krajích a ČR</vt:lpstr>
      <vt:lpstr>Relativní pozitivita testů s diagnostickou/epidemiologickou indikací za 7 dní:  srovnání krajů k 11.5.</vt:lpstr>
      <vt:lpstr>Nové symptomatické případy za 7 dní na 100 000 obyvatel: srovnání krajů k 11.5.</vt:lpstr>
      <vt:lpstr>Nové případy za 7 dní na 100 000 obyvatel: 20 okresů s nejvyššími hodnotami k 11.5.</vt:lpstr>
      <vt:lpstr>Přehled okresů s poteniálně rizikovými epidemickými hodnotami</vt:lpstr>
      <vt:lpstr>Datová a informační základna  pro management pandemie COVID-19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Datová a informační základna  pro management pandemie COVID-19</vt:lpstr>
      <vt:lpstr>Počet provedených a vykázaných PCR testů v ČR 1. 2. – 11. 5. 2021</vt:lpstr>
      <vt:lpstr>Podíl pozitivních testů: diagnostické a klinické indikace </vt:lpstr>
      <vt:lpstr>Podíl pozitivních testů: epidemiologické indikace</vt:lpstr>
      <vt:lpstr>Počet provedených a vykázaných AG testů v ČR 1. 2. – 11. 5. 2021</vt:lpstr>
      <vt:lpstr>Typologie pozitivních případů</vt:lpstr>
      <vt:lpstr>Datová a informační základna  pro management pandemie COVID-19</vt:lpstr>
      <vt:lpstr>Prezentace aplikace PowerPoint</vt:lpstr>
      <vt:lpstr>Modelové scénáře: 7denní hodnoty na 100 tisíc obyvatel</vt:lpstr>
      <vt:lpstr>Prezentace aplikace PowerPoint</vt:lpstr>
      <vt:lpstr>Prezentace aplikace PowerPoint</vt:lpstr>
      <vt:lpstr>Prezentace aplikace PowerPoint</vt:lpstr>
      <vt:lpstr>Prezentace aplikace PowerPoint</vt:lpstr>
      <vt:lpstr>Predikovaný počet aktuálně hospitalizovaných</vt:lpstr>
      <vt:lpstr>Predikovaný počet nových hospitalizačních případů</vt:lpstr>
      <vt:lpstr>Predikovaný počet zemřelých</vt:lpstr>
      <vt:lpstr>Datová a informační základna  pro management pandemie COVID-19</vt:lpstr>
      <vt:lpstr>Počty COVID-19 pozitivních v ČR na 100 000 v populaci</vt:lpstr>
      <vt:lpstr>Nové případy za 7 dní na 100 000 obyvatel: srovnání krajů k 12.5.: 0-4 let</vt:lpstr>
      <vt:lpstr>Nové případy za 7 dní na 100 000 obyvatel: srovnání krajů k 12.5.: 5-11 let</vt:lpstr>
      <vt:lpstr>Nové případy za 7 dní na 100 000 obyvatel: srovnání krajů k 12.5.: 12-19 let</vt:lpstr>
      <vt:lpstr>Testy hlášení ze škol – průběžné výsledky</vt:lpstr>
      <vt:lpstr>Testy ve školách – souhrnné hodnocení </vt:lpstr>
      <vt:lpstr>Počty nově COVID-19 pozitivních na 100 testů u dětí v čase</vt:lpstr>
      <vt:lpstr> 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Ladislav Dušek</cp:lastModifiedBy>
  <cp:revision>760</cp:revision>
  <dcterms:created xsi:type="dcterms:W3CDTF">2020-11-11T17:36:28Z</dcterms:created>
  <dcterms:modified xsi:type="dcterms:W3CDTF">2021-05-14T05:48:43Z</dcterms:modified>
</cp:coreProperties>
</file>